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 id="263" r:id="rId41"/>
    <p:sldId id="264" r:id="rId42"/>
    <p:sldId id="265" r:id="rId43"/>
    <p:sldId id="266" r:id="rId44"/>
    <p:sldId id="267" r:id="rId45"/>
    <p:sldId id="268" r:id="rId46"/>
    <p:sldId id="269" r:id="rId47"/>
    <p:sldId id="270" r:id="rId48"/>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Open Sans 1" charset="1" panose="020B0606030504020204"/>
      <p:regular r:id="rId8"/>
    </p:embeddedFont>
    <p:embeddedFont>
      <p:font typeface="Open Sans 1 Bold" charset="1" panose="020B0806030504020204"/>
      <p:regular r:id="rId9"/>
    </p:embeddedFont>
    <p:embeddedFont>
      <p:font typeface="Open Sans 1 Italics" charset="1" panose="020B0606030504020204"/>
      <p:regular r:id="rId10"/>
    </p:embeddedFont>
    <p:embeddedFont>
      <p:font typeface="Open Sans 1 Bold Italics" charset="1" panose="020B0806030504020204"/>
      <p:regular r:id="rId11"/>
    </p:embeddedFont>
    <p:embeddedFont>
      <p:font typeface="Arimo" charset="1" panose="020B0604020202020204"/>
      <p:regular r:id="rId12"/>
    </p:embeddedFont>
    <p:embeddedFont>
      <p:font typeface="Arimo Bold" charset="1" panose="020B0704020202020204"/>
      <p:regular r:id="rId13"/>
    </p:embeddedFont>
    <p:embeddedFont>
      <p:font typeface="Arimo Italics" charset="1" panose="020B0604020202090204"/>
      <p:regular r:id="rId14"/>
    </p:embeddedFont>
    <p:embeddedFont>
      <p:font typeface="Arimo Bold Italics" charset="1" panose="020B0704020202090204"/>
      <p:regular r:id="rId15"/>
    </p:embeddedFont>
    <p:embeddedFont>
      <p:font typeface="HK Grotesk Light" charset="1" panose="00000400000000000000"/>
      <p:regular r:id="rId16"/>
    </p:embeddedFont>
    <p:embeddedFont>
      <p:font typeface="HK Grotesk Light Bold" charset="1" panose="00000500000000000000"/>
      <p:regular r:id="rId17"/>
    </p:embeddedFont>
    <p:embeddedFont>
      <p:font typeface="HK Grotesk Light Italics" charset="1" panose="00000400000000000000"/>
      <p:regular r:id="rId18"/>
    </p:embeddedFont>
    <p:embeddedFont>
      <p:font typeface="HK Grotesk Light Bold Italics" charset="1" panose="00000500000000000000"/>
      <p:regular r:id="rId19"/>
    </p:embeddedFont>
    <p:embeddedFont>
      <p:font typeface="HK Grotesk Bold" charset="1" panose="00000800000000000000"/>
      <p:regular r:id="rId20"/>
    </p:embeddedFont>
    <p:embeddedFont>
      <p:font typeface="HK Grotesk Bold Italics" charset="1" panose="00000800000000000000"/>
      <p:regular r:id="rId21"/>
    </p:embeddedFont>
    <p:embeddedFont>
      <p:font typeface="Barlow Condensed" charset="1" panose="00000506000000000000"/>
      <p:regular r:id="rId22"/>
    </p:embeddedFont>
    <p:embeddedFont>
      <p:font typeface="Barlow Condensed Bold" charset="1" panose="00000806000000000000"/>
      <p:regular r:id="rId23"/>
    </p:embeddedFont>
    <p:embeddedFont>
      <p:font typeface="Barlow Condensed Italics" charset="1" panose="00000506000000000000"/>
      <p:regular r:id="rId24"/>
    </p:embeddedFont>
    <p:embeddedFont>
      <p:font typeface="Barlow Condensed Bold Italics" charset="1" panose="00000806000000000000"/>
      <p:regular r:id="rId25"/>
    </p:embeddedFont>
    <p:embeddedFont>
      <p:font typeface="Open Sans Light" charset="1" panose="020B0306030504020204"/>
      <p:regular r:id="rId26"/>
    </p:embeddedFont>
    <p:embeddedFont>
      <p:font typeface="Open Sans Light Bold" charset="1" panose="020B0806030504020204"/>
      <p:regular r:id="rId27"/>
    </p:embeddedFont>
    <p:embeddedFont>
      <p:font typeface="Open Sans Light Italics" charset="1" panose="020B0306030504020204"/>
      <p:regular r:id="rId28"/>
    </p:embeddedFont>
    <p:embeddedFont>
      <p:font typeface="Open Sans Light Bold Italics" charset="1" panose="020B0806030504020204"/>
      <p:regular r:id="rId29"/>
    </p:embeddedFont>
    <p:embeddedFont>
      <p:font typeface="Open Sans 2" charset="1" panose="020B0606030504020204"/>
      <p:regular r:id="rId30"/>
    </p:embeddedFont>
    <p:embeddedFont>
      <p:font typeface="Open Sans 2 Bold" charset="1" panose="020B0806030504020204"/>
      <p:regular r:id="rId31"/>
    </p:embeddedFont>
    <p:embeddedFont>
      <p:font typeface="Open Sans 2 Italics" charset="1" panose="020B0606030504020204"/>
      <p:regular r:id="rId32"/>
    </p:embeddedFont>
    <p:embeddedFont>
      <p:font typeface="Open Sans 2 Bold Italics" charset="1" panose="020B0806030504020204"/>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42" Target="slides/slide9.xml" Type="http://schemas.openxmlformats.org/officeDocument/2006/relationships/slide"/><Relationship Id="rId43" Target="slides/slide10.xml" Type="http://schemas.openxmlformats.org/officeDocument/2006/relationships/slide"/><Relationship Id="rId44" Target="slides/slide11.xml" Type="http://schemas.openxmlformats.org/officeDocument/2006/relationships/slide"/><Relationship Id="rId45" Target="slides/slide12.xml" Type="http://schemas.openxmlformats.org/officeDocument/2006/relationships/slide"/><Relationship Id="rId46" Target="slides/slide13.xml" Type="http://schemas.openxmlformats.org/officeDocument/2006/relationships/slide"/><Relationship Id="rId47" Target="slides/slide14.xml" Type="http://schemas.openxmlformats.org/officeDocument/2006/relationships/slide"/><Relationship Id="rId48" Target="slides/slide15.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 Id="rId4" Target="../media/image6.jpeg" Type="http://schemas.openxmlformats.org/officeDocument/2006/relationships/image"/><Relationship Id="rId5" Target="../media/image7.jpeg" Type="http://schemas.openxmlformats.org/officeDocument/2006/relationships/image"/><Relationship Id="rId6" Target="../media/image8.jpeg" Type="http://schemas.openxmlformats.org/officeDocument/2006/relationships/image"/><Relationship Id="rId7" Target="../media/image9.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24.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028469" y="1128328"/>
            <a:ext cx="721877" cy="721877"/>
            <a:chOff x="0" y="0"/>
            <a:chExt cx="962502" cy="962502"/>
          </a:xfrm>
        </p:grpSpPr>
        <p:grpSp>
          <p:nvGrpSpPr>
            <p:cNvPr name="Group 3" id="3"/>
            <p:cNvGrpSpPr>
              <a:grpSpLocks noChangeAspect="true"/>
            </p:cNvGrpSpPr>
            <p:nvPr/>
          </p:nvGrpSpPr>
          <p:grpSpPr>
            <a:xfrm rot="0">
              <a:off x="0" y="0"/>
              <a:ext cx="962502" cy="962502"/>
              <a:chOff x="-2540" y="-2540"/>
              <a:chExt cx="6355080" cy="6355080"/>
            </a:xfrm>
          </p:grpSpPr>
          <p:sp>
            <p:nvSpPr>
              <p:cNvPr name="Freeform 4" id="4"/>
              <p:cNvSpPr/>
              <p:nvPr/>
            </p:nvSpPr>
            <p:spPr>
              <a:xfrm>
                <a:off x="-2540" y="-254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sp>
          <p:nvSpPr>
            <p:cNvPr name="TextBox 5" id="5"/>
            <p:cNvSpPr txBox="true"/>
            <p:nvPr/>
          </p:nvSpPr>
          <p:spPr>
            <a:xfrm rot="0">
              <a:off x="96577" y="292570"/>
              <a:ext cx="769348" cy="415462"/>
            </a:xfrm>
            <a:prstGeom prst="rect">
              <a:avLst/>
            </a:prstGeom>
          </p:spPr>
          <p:txBody>
            <a:bodyPr anchor="t" rtlCol="false" tIns="0" lIns="0" bIns="0" rIns="0">
              <a:spAutoFit/>
            </a:bodyPr>
            <a:lstStyle/>
            <a:p>
              <a:pPr algn="ctr">
                <a:lnSpc>
                  <a:spcPts val="2228"/>
                </a:lnSpc>
              </a:pPr>
              <a:r>
                <a:rPr lang="en-US" sz="2251">
                  <a:solidFill>
                    <a:srgbClr val="FFFFFF"/>
                  </a:solidFill>
                  <a:latin typeface="HK Grotesk Light"/>
                </a:rPr>
                <a:t>R|R</a:t>
              </a:r>
            </a:p>
          </p:txBody>
        </p:sp>
      </p:grpSp>
      <p:pic>
        <p:nvPicPr>
          <p:cNvPr name="Picture 6" id="6"/>
          <p:cNvPicPr>
            <a:picLocks noChangeAspect="true"/>
          </p:cNvPicPr>
          <p:nvPr/>
        </p:nvPicPr>
        <p:blipFill>
          <a:blip r:embed="rId2"/>
          <a:srcRect l="0" t="0" r="0" b="0"/>
          <a:stretch>
            <a:fillRect/>
          </a:stretch>
        </p:blipFill>
        <p:spPr>
          <a:xfrm flipH="false" flipV="false" rot="0">
            <a:off x="6664956" y="-952500"/>
            <a:ext cx="12344400" cy="8229600"/>
          </a:xfrm>
          <a:prstGeom prst="rect">
            <a:avLst/>
          </a:prstGeom>
        </p:spPr>
      </p:pic>
      <p:sp>
        <p:nvSpPr>
          <p:cNvPr name="AutoShape 7" id="7"/>
          <p:cNvSpPr/>
          <p:nvPr/>
        </p:nvSpPr>
        <p:spPr>
          <a:xfrm rot="0">
            <a:off x="12192000" y="5125350"/>
            <a:ext cx="6348575" cy="5508940"/>
          </a:xfrm>
          <a:prstGeom prst="rect">
            <a:avLst/>
          </a:prstGeom>
          <a:solidFill>
            <a:srgbClr val="DF682D"/>
          </a:solidFill>
        </p:spPr>
      </p:sp>
      <p:pic>
        <p:nvPicPr>
          <p:cNvPr name="Picture 8" id="8"/>
          <p:cNvPicPr>
            <a:picLocks noChangeAspect="true"/>
          </p:cNvPicPr>
          <p:nvPr/>
        </p:nvPicPr>
        <p:blipFill>
          <a:blip r:embed="rId3"/>
          <a:srcRect l="0" t="0" r="0" b="0"/>
          <a:stretch>
            <a:fillRect/>
          </a:stretch>
        </p:blipFill>
        <p:spPr>
          <a:xfrm flipH="false" flipV="false" rot="0">
            <a:off x="-2123900" y="0"/>
            <a:ext cx="8219900" cy="5479933"/>
          </a:xfrm>
          <a:prstGeom prst="rect">
            <a:avLst/>
          </a:prstGeom>
        </p:spPr>
      </p:pic>
      <p:sp>
        <p:nvSpPr>
          <p:cNvPr name="AutoShape 9" id="9"/>
          <p:cNvSpPr/>
          <p:nvPr/>
        </p:nvSpPr>
        <p:spPr>
          <a:xfrm rot="0">
            <a:off x="6096000" y="-952500"/>
            <a:ext cx="6096000" cy="7277100"/>
          </a:xfrm>
          <a:prstGeom prst="rect">
            <a:avLst/>
          </a:prstGeom>
          <a:solidFill>
            <a:srgbClr val="191769"/>
          </a:solidFill>
        </p:spPr>
      </p:sp>
      <p:pic>
        <p:nvPicPr>
          <p:cNvPr name="Picture 10" id="10"/>
          <p:cNvPicPr>
            <a:picLocks noChangeAspect="true"/>
          </p:cNvPicPr>
          <p:nvPr/>
        </p:nvPicPr>
        <p:blipFill>
          <a:blip r:embed="rId4"/>
          <a:srcRect l="0" t="0" r="0" b="0"/>
          <a:stretch>
            <a:fillRect/>
          </a:stretch>
        </p:blipFill>
        <p:spPr>
          <a:xfrm flipH="false" flipV="false" rot="0">
            <a:off x="3904269" y="5458377"/>
            <a:ext cx="8287731" cy="5525154"/>
          </a:xfrm>
          <a:prstGeom prst="rect">
            <a:avLst/>
          </a:prstGeom>
        </p:spPr>
      </p:pic>
      <p:sp>
        <p:nvSpPr>
          <p:cNvPr name="AutoShape 11" id="11"/>
          <p:cNvSpPr/>
          <p:nvPr/>
        </p:nvSpPr>
        <p:spPr>
          <a:xfrm rot="0">
            <a:off x="-395220" y="5125350"/>
            <a:ext cx="6491220" cy="5508940"/>
          </a:xfrm>
          <a:prstGeom prst="rect">
            <a:avLst/>
          </a:prstGeom>
          <a:solidFill>
            <a:srgbClr val="FFC924"/>
          </a:solidFill>
        </p:spPr>
      </p:sp>
      <p:sp>
        <p:nvSpPr>
          <p:cNvPr name="TextBox 12" id="12"/>
          <p:cNvSpPr txBox="true"/>
          <p:nvPr/>
        </p:nvSpPr>
        <p:spPr>
          <a:xfrm rot="0">
            <a:off x="7028469" y="1162050"/>
            <a:ext cx="4231062" cy="2769067"/>
          </a:xfrm>
          <a:prstGeom prst="rect">
            <a:avLst/>
          </a:prstGeom>
        </p:spPr>
        <p:txBody>
          <a:bodyPr anchor="t" rtlCol="false" tIns="0" lIns="0" bIns="0" rIns="0">
            <a:spAutoFit/>
          </a:bodyPr>
          <a:lstStyle/>
          <a:p>
            <a:pPr>
              <a:lnSpc>
                <a:spcPts val="7227"/>
              </a:lnSpc>
            </a:pPr>
            <a:r>
              <a:rPr lang="en-US" sz="7300">
                <a:solidFill>
                  <a:srgbClr val="FFFFFF"/>
                </a:solidFill>
                <a:latin typeface="HK Grotesk Bold Bold"/>
              </a:rPr>
              <a:t>Profiling a Tech Worker</a:t>
            </a:r>
          </a:p>
        </p:txBody>
      </p:sp>
      <p:grpSp>
        <p:nvGrpSpPr>
          <p:cNvPr name="Group 13" id="13"/>
          <p:cNvGrpSpPr/>
          <p:nvPr/>
        </p:nvGrpSpPr>
        <p:grpSpPr>
          <a:xfrm rot="0">
            <a:off x="12106566" y="9590469"/>
            <a:ext cx="6736724" cy="1393063"/>
            <a:chOff x="0" y="0"/>
            <a:chExt cx="8982299" cy="1857417"/>
          </a:xfrm>
        </p:grpSpPr>
        <p:sp>
          <p:nvSpPr>
            <p:cNvPr name="TextBox 14" id="14"/>
            <p:cNvSpPr txBox="true"/>
            <p:nvPr/>
          </p:nvSpPr>
          <p:spPr>
            <a:xfrm rot="0">
              <a:off x="0" y="142875"/>
              <a:ext cx="8982299" cy="557318"/>
            </a:xfrm>
            <a:prstGeom prst="rect">
              <a:avLst/>
            </a:prstGeom>
          </p:spPr>
          <p:txBody>
            <a:bodyPr anchor="t" rtlCol="false" tIns="0" lIns="0" bIns="0" rIns="0">
              <a:spAutoFit/>
            </a:bodyPr>
            <a:lstStyle/>
            <a:p>
              <a:pPr algn="ctr">
                <a:lnSpc>
                  <a:spcPts val="2765"/>
                </a:lnSpc>
              </a:pPr>
              <a:r>
                <a:rPr lang="en-US" sz="3500">
                  <a:solidFill>
                    <a:srgbClr val="FFFFFF"/>
                  </a:solidFill>
                  <a:latin typeface="Barlow Condensed"/>
                </a:rPr>
                <a:t>by Jiji Craynock</a:t>
              </a:r>
            </a:p>
          </p:txBody>
        </p:sp>
        <p:sp>
          <p:nvSpPr>
            <p:cNvPr name="TextBox 15" id="15"/>
            <p:cNvSpPr txBox="true"/>
            <p:nvPr/>
          </p:nvSpPr>
          <p:spPr>
            <a:xfrm rot="0">
              <a:off x="236145" y="1437047"/>
              <a:ext cx="8510009" cy="420370"/>
            </a:xfrm>
            <a:prstGeom prst="rect">
              <a:avLst/>
            </a:prstGeom>
          </p:spPr>
          <p:txBody>
            <a:bodyPr anchor="t" rtlCol="false" tIns="0" lIns="0" bIns="0" rIns="0">
              <a:spAutoFit/>
            </a:bodyPr>
            <a:lstStyle/>
            <a:p>
              <a:pPr algn="ctr">
                <a:lnSpc>
                  <a:spcPts val="2790"/>
                </a:lnSpc>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469BD8"/>
        </a:solidFill>
      </p:bgPr>
    </p:bg>
    <p:spTree>
      <p:nvGrpSpPr>
        <p:cNvPr id="1" name=""/>
        <p:cNvGrpSpPr/>
        <p:nvPr/>
      </p:nvGrpSpPr>
      <p:grpSpPr>
        <a:xfrm>
          <a:off x="0" y="0"/>
          <a:ext cx="0" cy="0"/>
          <a:chOff x="0" y="0"/>
          <a:chExt cx="0" cy="0"/>
        </a:xfrm>
      </p:grpSpPr>
      <p:grpSp>
        <p:nvGrpSpPr>
          <p:cNvPr name="Group 2" id="2"/>
          <p:cNvGrpSpPr/>
          <p:nvPr/>
        </p:nvGrpSpPr>
        <p:grpSpPr>
          <a:xfrm rot="0">
            <a:off x="619319" y="1609919"/>
            <a:ext cx="17135281" cy="8277031"/>
            <a:chOff x="0" y="0"/>
            <a:chExt cx="4287841" cy="2071200"/>
          </a:xfrm>
        </p:grpSpPr>
        <p:sp>
          <p:nvSpPr>
            <p:cNvPr name="Freeform 3" id="3"/>
            <p:cNvSpPr/>
            <p:nvPr/>
          </p:nvSpPr>
          <p:spPr>
            <a:xfrm>
              <a:off x="0" y="0"/>
              <a:ext cx="4287841" cy="2071200"/>
            </a:xfrm>
            <a:custGeom>
              <a:avLst/>
              <a:gdLst/>
              <a:ahLst/>
              <a:cxnLst/>
              <a:rect r="r" b="b" t="t" l="l"/>
              <a:pathLst>
                <a:path h="2071200" w="4287841">
                  <a:moveTo>
                    <a:pt x="0" y="0"/>
                  </a:moveTo>
                  <a:lnTo>
                    <a:pt x="4287841" y="0"/>
                  </a:lnTo>
                  <a:lnTo>
                    <a:pt x="4287841" y="2071200"/>
                  </a:lnTo>
                  <a:lnTo>
                    <a:pt x="0" y="2071200"/>
                  </a:lnTo>
                  <a:close/>
                </a:path>
              </a:pathLst>
            </a:custGeom>
            <a:solidFill>
              <a:srgbClr val="DF682D"/>
            </a:solidFill>
          </p:spPr>
        </p:sp>
      </p:grpSp>
      <p:pic>
        <p:nvPicPr>
          <p:cNvPr name="Picture 4" id="4"/>
          <p:cNvPicPr>
            <a:picLocks noChangeAspect="true"/>
          </p:cNvPicPr>
          <p:nvPr/>
        </p:nvPicPr>
        <p:blipFill>
          <a:blip r:embed="rId2"/>
          <a:srcRect l="0" t="0" r="0" b="0"/>
          <a:stretch>
            <a:fillRect/>
          </a:stretch>
        </p:blipFill>
        <p:spPr>
          <a:xfrm flipH="false" flipV="false" rot="0">
            <a:off x="2703349" y="3244004"/>
            <a:ext cx="13338501" cy="6314503"/>
          </a:xfrm>
          <a:prstGeom prst="rect">
            <a:avLst/>
          </a:prstGeom>
        </p:spPr>
      </p:pic>
      <p:sp>
        <p:nvSpPr>
          <p:cNvPr name="TextBox 5" id="5"/>
          <p:cNvSpPr txBox="true"/>
          <p:nvPr/>
        </p:nvSpPr>
        <p:spPr>
          <a:xfrm rot="0">
            <a:off x="2046465" y="2002959"/>
            <a:ext cx="14652269" cy="642282"/>
          </a:xfrm>
          <a:prstGeom prst="rect">
            <a:avLst/>
          </a:prstGeom>
        </p:spPr>
        <p:txBody>
          <a:bodyPr anchor="t" rtlCol="false" tIns="0" lIns="0" bIns="0" rIns="0">
            <a:spAutoFit/>
          </a:bodyPr>
          <a:lstStyle/>
          <a:p>
            <a:pPr algn="l" marL="0" indent="0" lvl="0">
              <a:lnSpc>
                <a:spcPts val="2610"/>
              </a:lnSpc>
              <a:spcBef>
                <a:spcPts val="1957"/>
              </a:spcBef>
            </a:pPr>
            <a:r>
              <a:rPr lang="en-US" sz="1800">
                <a:solidFill>
                  <a:srgbClr val="FFFFFF"/>
                </a:solidFill>
                <a:latin typeface="Open Sans 1"/>
              </a:rPr>
              <a:t>In this chart, we can see that there isn't much difference between the two classes proportionally and both groups have a good amount of variation when it comes to drugs.   </a:t>
            </a:r>
          </a:p>
        </p:txBody>
      </p:sp>
      <p:sp>
        <p:nvSpPr>
          <p:cNvPr name="TextBox 6" id="6"/>
          <p:cNvSpPr txBox="true"/>
          <p:nvPr/>
        </p:nvSpPr>
        <p:spPr>
          <a:xfrm rot="0">
            <a:off x="4701083" y="875525"/>
            <a:ext cx="11788897" cy="601625"/>
          </a:xfrm>
          <a:prstGeom prst="rect">
            <a:avLst/>
          </a:prstGeom>
        </p:spPr>
        <p:txBody>
          <a:bodyPr anchor="t" rtlCol="false" tIns="0" lIns="0" bIns="0" rIns="0">
            <a:spAutoFit/>
          </a:bodyPr>
          <a:lstStyle/>
          <a:p>
            <a:pPr algn="l" marL="0" indent="0" lvl="0">
              <a:lnSpc>
                <a:spcPts val="4662"/>
              </a:lnSpc>
              <a:spcBef>
                <a:spcPct val="0"/>
              </a:spcBef>
            </a:pPr>
            <a:r>
              <a:rPr lang="en-US" sz="4200" spc="-105" u="sng">
                <a:solidFill>
                  <a:srgbClr val="FFFFFF"/>
                </a:solidFill>
                <a:latin typeface="HK Grotesk Bold Bold"/>
              </a:rPr>
              <a:t>Drugs, Drinking, &amp; Smoking Distribution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DF682D"/>
        </a:solidFill>
      </p:bgPr>
    </p:bg>
    <p:spTree>
      <p:nvGrpSpPr>
        <p:cNvPr id="1" name=""/>
        <p:cNvGrpSpPr/>
        <p:nvPr/>
      </p:nvGrpSpPr>
      <p:grpSpPr>
        <a:xfrm>
          <a:off x="0" y="0"/>
          <a:ext cx="0" cy="0"/>
          <a:chOff x="0" y="0"/>
          <a:chExt cx="0" cy="0"/>
        </a:xfrm>
      </p:grpSpPr>
      <p:sp>
        <p:nvSpPr>
          <p:cNvPr name="AutoShape 2" id="2"/>
          <p:cNvSpPr/>
          <p:nvPr/>
        </p:nvSpPr>
        <p:spPr>
          <a:xfrm rot="0">
            <a:off x="0" y="0"/>
            <a:ext cx="7391400" cy="10287000"/>
          </a:xfrm>
          <a:prstGeom prst="rect">
            <a:avLst/>
          </a:prstGeom>
          <a:solidFill>
            <a:srgbClr val="FFC924"/>
          </a:solidFill>
        </p:spPr>
      </p:sp>
      <p:pic>
        <p:nvPicPr>
          <p:cNvPr name="Picture 3" id="3"/>
          <p:cNvPicPr>
            <a:picLocks noChangeAspect="true"/>
          </p:cNvPicPr>
          <p:nvPr/>
        </p:nvPicPr>
        <p:blipFill>
          <a:blip r:embed="rId2"/>
          <a:srcRect l="0" t="0" r="0" b="0"/>
          <a:stretch>
            <a:fillRect/>
          </a:stretch>
        </p:blipFill>
        <p:spPr>
          <a:xfrm flipH="false" flipV="false" rot="0">
            <a:off x="1028700" y="4671141"/>
            <a:ext cx="16187573" cy="4587159"/>
          </a:xfrm>
          <a:prstGeom prst="rect">
            <a:avLst/>
          </a:prstGeom>
        </p:spPr>
      </p:pic>
      <p:sp>
        <p:nvSpPr>
          <p:cNvPr name="TextBox 4" id="4"/>
          <p:cNvSpPr txBox="true"/>
          <p:nvPr/>
        </p:nvSpPr>
        <p:spPr>
          <a:xfrm rot="0">
            <a:off x="3133138" y="743982"/>
            <a:ext cx="14595081" cy="1604045"/>
          </a:xfrm>
          <a:prstGeom prst="rect">
            <a:avLst/>
          </a:prstGeom>
        </p:spPr>
        <p:txBody>
          <a:bodyPr anchor="t" rtlCol="false" tIns="0" lIns="0" bIns="0" rIns="0">
            <a:spAutoFit/>
          </a:bodyPr>
          <a:lstStyle/>
          <a:p>
            <a:pPr algn="r">
              <a:lnSpc>
                <a:spcPts val="11970"/>
              </a:lnSpc>
            </a:pPr>
            <a:r>
              <a:rPr lang="en-US" sz="12600" spc="-315">
                <a:solidFill>
                  <a:srgbClr val="FFFFFF"/>
                </a:solidFill>
                <a:latin typeface="HK Grotesk Bold Bold"/>
              </a:rPr>
              <a:t>Model Test </a:t>
            </a:r>
          </a:p>
        </p:txBody>
      </p:sp>
      <p:sp>
        <p:nvSpPr>
          <p:cNvPr name="TextBox 5" id="5"/>
          <p:cNvSpPr txBox="true"/>
          <p:nvPr/>
        </p:nvSpPr>
        <p:spPr>
          <a:xfrm rot="0">
            <a:off x="10007060" y="2670436"/>
            <a:ext cx="7917382" cy="1786947"/>
          </a:xfrm>
          <a:prstGeom prst="rect">
            <a:avLst/>
          </a:prstGeom>
        </p:spPr>
        <p:txBody>
          <a:bodyPr anchor="t" rtlCol="false" tIns="0" lIns="0" bIns="0" rIns="0">
            <a:spAutoFit/>
          </a:bodyPr>
          <a:lstStyle/>
          <a:p>
            <a:pPr algn="ctr">
              <a:lnSpc>
                <a:spcPts val="3577"/>
              </a:lnSpc>
            </a:pPr>
            <a:r>
              <a:rPr lang="en-US" sz="2555">
                <a:solidFill>
                  <a:srgbClr val="FFFFFF"/>
                </a:solidFill>
                <a:latin typeface="Open Sans Light"/>
              </a:rPr>
              <a:t>I tested a total of seven classifiers on this model. It quickly became apparent that my data was even noisier than I had initially thought as a result every model was overfit.</a:t>
            </a:r>
          </a:p>
        </p:txBody>
      </p:sp>
      <p:sp>
        <p:nvSpPr>
          <p:cNvPr name="TextBox 6" id="6"/>
          <p:cNvSpPr txBox="true"/>
          <p:nvPr/>
        </p:nvSpPr>
        <p:spPr>
          <a:xfrm rot="0">
            <a:off x="2410197" y="1731588"/>
            <a:ext cx="3335834" cy="1906270"/>
          </a:xfrm>
          <a:prstGeom prst="rect">
            <a:avLst/>
          </a:prstGeom>
        </p:spPr>
        <p:txBody>
          <a:bodyPr anchor="t" rtlCol="false" tIns="0" lIns="0" bIns="0" rIns="0">
            <a:spAutoFit/>
          </a:bodyPr>
          <a:lstStyle/>
          <a:p>
            <a:pPr algn="ctr">
              <a:lnSpc>
                <a:spcPts val="4759"/>
              </a:lnSpc>
            </a:pPr>
            <a:r>
              <a:rPr lang="en-US" sz="3399">
                <a:solidFill>
                  <a:srgbClr val="191769"/>
                </a:solidFill>
                <a:latin typeface="Open Sans Light Bold"/>
              </a:rPr>
              <a:t>Models Tested:</a:t>
            </a:r>
          </a:p>
          <a:p>
            <a:pPr algn="ctr" marL="539749" indent="-269875" lvl="1">
              <a:lnSpc>
                <a:spcPts val="3499"/>
              </a:lnSpc>
              <a:buFont typeface="Arial"/>
              <a:buChar char="•"/>
            </a:pPr>
            <a:r>
              <a:rPr lang="en-US" sz="2499">
                <a:solidFill>
                  <a:srgbClr val="191769"/>
                </a:solidFill>
                <a:latin typeface="Open Sans Light"/>
              </a:rPr>
              <a:t>Logistic Regression </a:t>
            </a:r>
          </a:p>
          <a:p>
            <a:pPr algn="ctr" marL="539749" indent="-269875" lvl="1">
              <a:lnSpc>
                <a:spcPts val="3499"/>
              </a:lnSpc>
              <a:buFont typeface="Arial"/>
              <a:buChar char="•"/>
            </a:pPr>
            <a:r>
              <a:rPr lang="en-US" sz="2499">
                <a:solidFill>
                  <a:srgbClr val="191769"/>
                </a:solidFill>
                <a:latin typeface="Open Sans Light"/>
              </a:rPr>
              <a:t>KNN</a:t>
            </a:r>
          </a:p>
          <a:p>
            <a:pPr algn="ctr" marL="539750" indent="-269875" lvl="1">
              <a:lnSpc>
                <a:spcPts val="3499"/>
              </a:lnSpc>
              <a:buFont typeface="Arial"/>
              <a:buChar char="•"/>
            </a:pPr>
            <a:r>
              <a:rPr lang="en-US" sz="2499">
                <a:solidFill>
                  <a:srgbClr val="191769"/>
                </a:solidFill>
                <a:latin typeface="Open Sans Light"/>
              </a:rPr>
              <a:t>Decision Tree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91769"/>
        </a:solidFill>
      </p:bgPr>
    </p:bg>
    <p:spTree>
      <p:nvGrpSpPr>
        <p:cNvPr id="1" name=""/>
        <p:cNvGrpSpPr/>
        <p:nvPr/>
      </p:nvGrpSpPr>
      <p:grpSpPr>
        <a:xfrm>
          <a:off x="0" y="0"/>
          <a:ext cx="0" cy="0"/>
          <a:chOff x="0" y="0"/>
          <a:chExt cx="0" cy="0"/>
        </a:xfrm>
      </p:grpSpPr>
      <p:sp>
        <p:nvSpPr>
          <p:cNvPr name="AutoShape 2" id="2"/>
          <p:cNvSpPr/>
          <p:nvPr/>
        </p:nvSpPr>
        <p:spPr>
          <a:xfrm rot="0">
            <a:off x="10896600" y="0"/>
            <a:ext cx="7391400" cy="10287000"/>
          </a:xfrm>
          <a:prstGeom prst="rect">
            <a:avLst/>
          </a:prstGeom>
          <a:solidFill>
            <a:srgbClr val="62A25D"/>
          </a:solidFill>
        </p:spPr>
      </p:sp>
      <p:grpSp>
        <p:nvGrpSpPr>
          <p:cNvPr name="Group 3" id="3"/>
          <p:cNvGrpSpPr>
            <a:grpSpLocks noChangeAspect="true"/>
          </p:cNvGrpSpPr>
          <p:nvPr/>
        </p:nvGrpSpPr>
        <p:grpSpPr>
          <a:xfrm rot="0">
            <a:off x="848143" y="2661077"/>
            <a:ext cx="7921961" cy="6860418"/>
            <a:chOff x="0" y="0"/>
            <a:chExt cx="6350000" cy="5499100"/>
          </a:xfrm>
        </p:grpSpPr>
        <p:sp>
          <p:nvSpPr>
            <p:cNvPr name="Freeform 4" id="4"/>
            <p:cNvSpPr/>
            <p:nvPr/>
          </p:nvSpPr>
          <p:spPr>
            <a:xfrm>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469BD8"/>
            </a:solidFill>
          </p:spPr>
        </p:sp>
      </p:grpSp>
      <p:grpSp>
        <p:nvGrpSpPr>
          <p:cNvPr name="Group 5" id="5"/>
          <p:cNvGrpSpPr/>
          <p:nvPr/>
        </p:nvGrpSpPr>
        <p:grpSpPr>
          <a:xfrm rot="0">
            <a:off x="11890238" y="1028700"/>
            <a:ext cx="5845312" cy="5062586"/>
            <a:chOff x="0" y="0"/>
            <a:chExt cx="6202680" cy="5372100"/>
          </a:xfrm>
        </p:grpSpPr>
        <p:sp>
          <p:nvSpPr>
            <p:cNvPr name="Freeform 6" id="6"/>
            <p:cNvSpPr/>
            <p:nvPr/>
          </p:nvSpPr>
          <p:spPr>
            <a:xfrm>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469BD8"/>
            </a:solidFill>
          </p:spPr>
        </p:sp>
      </p:grpSp>
      <p:pic>
        <p:nvPicPr>
          <p:cNvPr name="Picture 7" id="7"/>
          <p:cNvPicPr>
            <a:picLocks noChangeAspect="true"/>
          </p:cNvPicPr>
          <p:nvPr/>
        </p:nvPicPr>
        <p:blipFill>
          <a:blip r:embed="rId2"/>
          <a:srcRect l="0" t="0" r="0" b="0"/>
          <a:stretch>
            <a:fillRect/>
          </a:stretch>
        </p:blipFill>
        <p:spPr>
          <a:xfrm flipH="false" flipV="false" rot="0">
            <a:off x="333881" y="3306514"/>
            <a:ext cx="17620238" cy="3673972"/>
          </a:xfrm>
          <a:prstGeom prst="rect">
            <a:avLst/>
          </a:prstGeom>
        </p:spPr>
      </p:pic>
      <p:grpSp>
        <p:nvGrpSpPr>
          <p:cNvPr name="Group 8" id="8"/>
          <p:cNvGrpSpPr/>
          <p:nvPr/>
        </p:nvGrpSpPr>
        <p:grpSpPr>
          <a:xfrm rot="0">
            <a:off x="1028700" y="1028700"/>
            <a:ext cx="8351004" cy="1681028"/>
            <a:chOff x="0" y="0"/>
            <a:chExt cx="11134671" cy="2241370"/>
          </a:xfrm>
        </p:grpSpPr>
        <p:sp>
          <p:nvSpPr>
            <p:cNvPr name="TextBox 9" id="9"/>
            <p:cNvSpPr txBox="true"/>
            <p:nvPr/>
          </p:nvSpPr>
          <p:spPr>
            <a:xfrm rot="0">
              <a:off x="0" y="28575"/>
              <a:ext cx="11134671" cy="815449"/>
            </a:xfrm>
            <a:prstGeom prst="rect">
              <a:avLst/>
            </a:prstGeom>
          </p:spPr>
          <p:txBody>
            <a:bodyPr anchor="t" rtlCol="false" tIns="0" lIns="0" bIns="0" rIns="0">
              <a:spAutoFit/>
            </a:bodyPr>
            <a:lstStyle/>
            <a:p>
              <a:pPr algn="l" marL="0" indent="0" lvl="0">
                <a:lnSpc>
                  <a:spcPts val="4662"/>
                </a:lnSpc>
                <a:spcBef>
                  <a:spcPct val="0"/>
                </a:spcBef>
              </a:pPr>
              <a:r>
                <a:rPr lang="en-US" sz="4199" spc="-104" u="sng">
                  <a:solidFill>
                    <a:srgbClr val="FFFFFF"/>
                  </a:solidFill>
                  <a:latin typeface="HK Grotesk Bold Bold"/>
                </a:rPr>
                <a:t>Ensemble Model Test</a:t>
              </a:r>
            </a:p>
          </p:txBody>
        </p:sp>
        <p:sp>
          <p:nvSpPr>
            <p:cNvPr name="TextBox 10" id="10"/>
            <p:cNvSpPr txBox="true"/>
            <p:nvPr/>
          </p:nvSpPr>
          <p:spPr>
            <a:xfrm rot="0">
              <a:off x="0" y="1171395"/>
              <a:ext cx="11134671" cy="1069975"/>
            </a:xfrm>
            <a:prstGeom prst="rect">
              <a:avLst/>
            </a:prstGeom>
          </p:spPr>
          <p:txBody>
            <a:bodyPr anchor="t" rtlCol="false" tIns="0" lIns="0" bIns="0" rIns="0">
              <a:spAutoFit/>
            </a:bodyPr>
            <a:lstStyle/>
            <a:p>
              <a:pPr algn="l">
                <a:lnSpc>
                  <a:spcPts val="2174"/>
                </a:lnSpc>
                <a:spcBef>
                  <a:spcPts val="1631"/>
                </a:spcBef>
              </a:pPr>
              <a:r>
                <a:rPr lang="en-US" sz="1499">
                  <a:solidFill>
                    <a:srgbClr val="FFFFFF"/>
                  </a:solidFill>
                  <a:latin typeface="Open Sans 1"/>
                </a:rPr>
                <a:t>The ensemble methods in some cases did perform better than the solo methods however they were all incredibly unstable. For this reason I chose not to use any of them for my final model. </a:t>
              </a:r>
            </a:p>
          </p:txBody>
        </p:sp>
      </p:grpSp>
      <p:sp>
        <p:nvSpPr>
          <p:cNvPr name="TextBox 11" id="11"/>
          <p:cNvSpPr txBox="true"/>
          <p:nvPr/>
        </p:nvSpPr>
        <p:spPr>
          <a:xfrm rot="0">
            <a:off x="12659097" y="7615225"/>
            <a:ext cx="3335834" cy="190627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Light Bold"/>
              </a:rPr>
              <a:t>Models Tested:</a:t>
            </a:r>
          </a:p>
          <a:p>
            <a:pPr algn="ctr" marL="539749" indent="-269875" lvl="1">
              <a:lnSpc>
                <a:spcPts val="3499"/>
              </a:lnSpc>
              <a:buFont typeface="Arial"/>
              <a:buChar char="•"/>
            </a:pPr>
            <a:r>
              <a:rPr lang="en-US" sz="2499">
                <a:solidFill>
                  <a:srgbClr val="FFFFFF"/>
                </a:solidFill>
                <a:latin typeface="Open Sans Light"/>
              </a:rPr>
              <a:t>Logistic Regression </a:t>
            </a:r>
          </a:p>
          <a:p>
            <a:pPr algn="ctr" marL="539749" indent="-269875" lvl="1">
              <a:lnSpc>
                <a:spcPts val="3499"/>
              </a:lnSpc>
              <a:buFont typeface="Arial"/>
              <a:buChar char="•"/>
            </a:pPr>
            <a:r>
              <a:rPr lang="en-US" sz="2499">
                <a:solidFill>
                  <a:srgbClr val="FFFFFF"/>
                </a:solidFill>
                <a:latin typeface="Open Sans Light"/>
              </a:rPr>
              <a:t>KNN</a:t>
            </a:r>
          </a:p>
          <a:p>
            <a:pPr algn="ctr" marL="539750" indent="-269875" lvl="1">
              <a:lnSpc>
                <a:spcPts val="3499"/>
              </a:lnSpc>
              <a:buFont typeface="Arial"/>
              <a:buChar char="•"/>
            </a:pPr>
            <a:r>
              <a:rPr lang="en-US" sz="2499">
                <a:solidFill>
                  <a:srgbClr val="FFFFFF"/>
                </a:solidFill>
                <a:latin typeface="Open Sans Light"/>
              </a:rPr>
              <a:t>Decision Tree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DF682D"/>
        </a:solidFill>
      </p:bgPr>
    </p:bg>
    <p:spTree>
      <p:nvGrpSpPr>
        <p:cNvPr id="1" name=""/>
        <p:cNvGrpSpPr/>
        <p:nvPr/>
      </p:nvGrpSpPr>
      <p:grpSpPr>
        <a:xfrm>
          <a:off x="0" y="0"/>
          <a:ext cx="0" cy="0"/>
          <a:chOff x="0" y="0"/>
          <a:chExt cx="0" cy="0"/>
        </a:xfrm>
      </p:grpSpPr>
      <p:sp>
        <p:nvSpPr>
          <p:cNvPr name="AutoShape 2" id="2"/>
          <p:cNvSpPr/>
          <p:nvPr/>
        </p:nvSpPr>
        <p:spPr>
          <a:xfrm rot="0">
            <a:off x="8705850" y="2062469"/>
            <a:ext cx="9582150" cy="8224531"/>
          </a:xfrm>
          <a:prstGeom prst="rect">
            <a:avLst/>
          </a:prstGeom>
          <a:solidFill>
            <a:srgbClr val="FFC924"/>
          </a:solidFill>
        </p:spPr>
      </p:sp>
      <p:grpSp>
        <p:nvGrpSpPr>
          <p:cNvPr name="Group 3" id="3"/>
          <p:cNvGrpSpPr/>
          <p:nvPr/>
        </p:nvGrpSpPr>
        <p:grpSpPr>
          <a:xfrm rot="0">
            <a:off x="16898362" y="8897362"/>
            <a:ext cx="721877" cy="721877"/>
            <a:chOff x="0" y="0"/>
            <a:chExt cx="962502" cy="962502"/>
          </a:xfrm>
        </p:grpSpPr>
        <p:grpSp>
          <p:nvGrpSpPr>
            <p:cNvPr name="Group 4" id="4"/>
            <p:cNvGrpSpPr>
              <a:grpSpLocks noChangeAspect="true"/>
            </p:cNvGrpSpPr>
            <p:nvPr/>
          </p:nvGrpSpPr>
          <p:grpSpPr>
            <a:xfrm rot="0">
              <a:off x="0" y="0"/>
              <a:ext cx="962502" cy="962502"/>
              <a:chOff x="-2540" y="-2540"/>
              <a:chExt cx="6355080" cy="6355080"/>
            </a:xfrm>
          </p:grpSpPr>
          <p:sp>
            <p:nvSpPr>
              <p:cNvPr name="Freeform 5" id="5"/>
              <p:cNvSpPr/>
              <p:nvPr/>
            </p:nvSpPr>
            <p:spPr>
              <a:xfrm>
                <a:off x="-2540" y="-254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191769"/>
              </a:solidFill>
            </p:spPr>
          </p:sp>
        </p:grpSp>
        <p:sp>
          <p:nvSpPr>
            <p:cNvPr name="TextBox 6" id="6"/>
            <p:cNvSpPr txBox="true"/>
            <p:nvPr/>
          </p:nvSpPr>
          <p:spPr>
            <a:xfrm rot="0">
              <a:off x="96577" y="292570"/>
              <a:ext cx="769348" cy="415462"/>
            </a:xfrm>
            <a:prstGeom prst="rect">
              <a:avLst/>
            </a:prstGeom>
          </p:spPr>
          <p:txBody>
            <a:bodyPr anchor="t" rtlCol="false" tIns="0" lIns="0" bIns="0" rIns="0">
              <a:spAutoFit/>
            </a:bodyPr>
            <a:lstStyle/>
            <a:p>
              <a:pPr algn="ctr">
                <a:lnSpc>
                  <a:spcPts val="2228"/>
                </a:lnSpc>
              </a:pPr>
              <a:r>
                <a:rPr lang="en-US" sz="2251">
                  <a:solidFill>
                    <a:srgbClr val="191769"/>
                  </a:solidFill>
                  <a:latin typeface="HK Grotesk Light"/>
                </a:rPr>
                <a:t>R|R</a:t>
              </a:r>
            </a:p>
          </p:txBody>
        </p:sp>
      </p:grpSp>
      <p:pic>
        <p:nvPicPr>
          <p:cNvPr name="Picture 7" id="7"/>
          <p:cNvPicPr>
            <a:picLocks noChangeAspect="true"/>
          </p:cNvPicPr>
          <p:nvPr/>
        </p:nvPicPr>
        <p:blipFill>
          <a:blip r:embed="rId2"/>
          <a:srcRect l="0" t="0" r="0" b="0"/>
          <a:stretch>
            <a:fillRect/>
          </a:stretch>
        </p:blipFill>
        <p:spPr>
          <a:xfrm flipH="false" flipV="false" rot="0">
            <a:off x="685800" y="2854146"/>
            <a:ext cx="7613500" cy="6043216"/>
          </a:xfrm>
          <a:prstGeom prst="rect">
            <a:avLst/>
          </a:prstGeom>
        </p:spPr>
      </p:pic>
      <p:grpSp>
        <p:nvGrpSpPr>
          <p:cNvPr name="Group 8" id="8"/>
          <p:cNvGrpSpPr/>
          <p:nvPr/>
        </p:nvGrpSpPr>
        <p:grpSpPr>
          <a:xfrm rot="0">
            <a:off x="9144000" y="2589729"/>
            <a:ext cx="8776300" cy="3775274"/>
            <a:chOff x="0" y="0"/>
            <a:chExt cx="11701734" cy="5033698"/>
          </a:xfrm>
        </p:grpSpPr>
        <p:sp>
          <p:nvSpPr>
            <p:cNvPr name="TextBox 9" id="9"/>
            <p:cNvSpPr txBox="true"/>
            <p:nvPr/>
          </p:nvSpPr>
          <p:spPr>
            <a:xfrm rot="0">
              <a:off x="0" y="180975"/>
              <a:ext cx="11701734" cy="3671516"/>
            </a:xfrm>
            <a:prstGeom prst="rect">
              <a:avLst/>
            </a:prstGeom>
          </p:spPr>
          <p:txBody>
            <a:bodyPr anchor="t" rtlCol="false" tIns="0" lIns="0" bIns="0" rIns="0">
              <a:spAutoFit/>
            </a:bodyPr>
            <a:lstStyle/>
            <a:p>
              <a:pPr algn="l" marL="0" indent="0" lvl="0">
                <a:lnSpc>
                  <a:spcPts val="6993"/>
                </a:lnSpc>
                <a:spcBef>
                  <a:spcPct val="0"/>
                </a:spcBef>
              </a:pPr>
              <a:r>
                <a:rPr lang="en-US" sz="7361" spc="-184">
                  <a:solidFill>
                    <a:srgbClr val="191769"/>
                  </a:solidFill>
                  <a:latin typeface="HK Grotesk Bold Bold"/>
                </a:rPr>
                <a:t>The Logical Choice was Logistic Regression .... Sort Of</a:t>
              </a:r>
            </a:p>
          </p:txBody>
        </p:sp>
        <p:sp>
          <p:nvSpPr>
            <p:cNvPr name="TextBox 10" id="10"/>
            <p:cNvSpPr txBox="true"/>
            <p:nvPr/>
          </p:nvSpPr>
          <p:spPr>
            <a:xfrm rot="0">
              <a:off x="0" y="4561449"/>
              <a:ext cx="5623108" cy="472249"/>
            </a:xfrm>
            <a:prstGeom prst="rect">
              <a:avLst/>
            </a:prstGeom>
          </p:spPr>
          <p:txBody>
            <a:bodyPr anchor="t" rtlCol="false" tIns="0" lIns="0" bIns="0" rIns="0">
              <a:spAutoFit/>
            </a:bodyPr>
            <a:lstStyle/>
            <a:p>
              <a:pPr algn="l">
                <a:lnSpc>
                  <a:spcPts val="3094"/>
                </a:lnSpc>
                <a:spcBef>
                  <a:spcPts val="2320"/>
                </a:spcBef>
              </a:pPr>
            </a:p>
          </p:txBody>
        </p:sp>
      </p:grpSp>
      <p:sp>
        <p:nvSpPr>
          <p:cNvPr name="TextBox 11" id="11"/>
          <p:cNvSpPr txBox="true"/>
          <p:nvPr/>
        </p:nvSpPr>
        <p:spPr>
          <a:xfrm rot="0">
            <a:off x="9327133" y="5860727"/>
            <a:ext cx="8293105" cy="3322320"/>
          </a:xfrm>
          <a:prstGeom prst="rect">
            <a:avLst/>
          </a:prstGeom>
        </p:spPr>
        <p:txBody>
          <a:bodyPr anchor="t" rtlCol="false" tIns="0" lIns="0" bIns="0" rIns="0">
            <a:spAutoFit/>
          </a:bodyPr>
          <a:lstStyle/>
          <a:p>
            <a:pPr algn="ctr">
              <a:lnSpc>
                <a:spcPts val="3779"/>
              </a:lnSpc>
            </a:pPr>
            <a:r>
              <a:rPr lang="en-US" sz="2699">
                <a:solidFill>
                  <a:srgbClr val="000000"/>
                </a:solidFill>
                <a:latin typeface="Open Sans Light"/>
              </a:rPr>
              <a:t>Logistic Regression was ultimately the model that performed the best on my data set, however, even after extensive feature selections and tuning it did not improve much from the baseline. This indicates to me that either this class can't be reasonably predicted from these features or different work needs to be done on the underlying data.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9176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5363" t="22162" r="2841" b="0"/>
          <a:stretch>
            <a:fillRect/>
          </a:stretch>
        </p:blipFill>
        <p:spPr>
          <a:xfrm flipH="false" flipV="false" rot="0">
            <a:off x="2116708" y="1625196"/>
            <a:ext cx="5542608" cy="7036608"/>
          </a:xfrm>
          <a:prstGeom prst="rect">
            <a:avLst/>
          </a:prstGeom>
        </p:spPr>
      </p:pic>
      <p:sp>
        <p:nvSpPr>
          <p:cNvPr name="TextBox 3" id="3"/>
          <p:cNvSpPr txBox="true"/>
          <p:nvPr/>
        </p:nvSpPr>
        <p:spPr>
          <a:xfrm rot="0">
            <a:off x="9522181" y="2811071"/>
            <a:ext cx="6270269" cy="5850733"/>
          </a:xfrm>
          <a:prstGeom prst="rect">
            <a:avLst/>
          </a:prstGeom>
        </p:spPr>
        <p:txBody>
          <a:bodyPr anchor="t" rtlCol="false" tIns="0" lIns="0" bIns="0" rIns="0">
            <a:spAutoFit/>
          </a:bodyPr>
          <a:lstStyle/>
          <a:p>
            <a:pPr algn="l" marL="0" indent="0" lvl="0">
              <a:lnSpc>
                <a:spcPts val="2609"/>
              </a:lnSpc>
              <a:spcBef>
                <a:spcPts val="1956"/>
              </a:spcBef>
            </a:pPr>
            <a:r>
              <a:rPr lang="en-US" sz="1800">
                <a:solidFill>
                  <a:srgbClr val="FFFFFF"/>
                </a:solidFill>
                <a:latin typeface="Open Sans 1"/>
              </a:rPr>
              <a:t>This p</a:t>
            </a:r>
            <a:r>
              <a:rPr lang="en-US" sz="1800" u="none">
                <a:solidFill>
                  <a:srgbClr val="FFFFFF"/>
                </a:solidFill>
                <a:latin typeface="Open Sans 1"/>
              </a:rPr>
              <a:t>roject took many twists and terms and ultimately my model did not perform as well as I may have liked but I do think there are reasons for that beyond the model. The fact that the model had trouble predicting is a good thing. It means my target is varied enough to not be easily distinguished which leads me to think that the population of people who work in tech, is in fact, quite diverse. Though further testing would be needed to prove this theory. </a:t>
            </a:r>
          </a:p>
          <a:p>
            <a:pPr algn="l" marL="0" indent="0" lvl="0">
              <a:lnSpc>
                <a:spcPts val="2610"/>
              </a:lnSpc>
              <a:spcBef>
                <a:spcPts val="1957"/>
              </a:spcBef>
            </a:pPr>
            <a:r>
              <a:rPr lang="en-US" sz="1800" u="none">
                <a:solidFill>
                  <a:srgbClr val="FFFFFF"/>
                </a:solidFill>
                <a:latin typeface="Open Sans 1"/>
              </a:rPr>
              <a:t>Next steps: in order to </a:t>
            </a:r>
            <a:r>
              <a:rPr lang="en-US" sz="1799" u="none">
                <a:solidFill>
                  <a:srgbClr val="FFFFFF"/>
                </a:solidFill>
                <a:latin typeface="Open Sans 1"/>
              </a:rPr>
              <a:t>take this project to the next level, I believe there are a number of things that could be done. Among the first steps would be to re-integrate many of the attitudes and more specific categories that were simplified early on in this project. Next, I think using data from a non-dating site would perhaps also give a clearer picture since it is hard to say if this sample is truly representative of the whole give where the data was sourced from.</a:t>
            </a:r>
          </a:p>
        </p:txBody>
      </p:sp>
      <p:grpSp>
        <p:nvGrpSpPr>
          <p:cNvPr name="Group 4" id="4"/>
          <p:cNvGrpSpPr/>
          <p:nvPr/>
        </p:nvGrpSpPr>
        <p:grpSpPr>
          <a:xfrm rot="0">
            <a:off x="16898362" y="8897362"/>
            <a:ext cx="721877" cy="721877"/>
            <a:chOff x="0" y="0"/>
            <a:chExt cx="962502" cy="962502"/>
          </a:xfrm>
        </p:grpSpPr>
        <p:grpSp>
          <p:nvGrpSpPr>
            <p:cNvPr name="Group 5" id="5"/>
            <p:cNvGrpSpPr>
              <a:grpSpLocks noChangeAspect="true"/>
            </p:cNvGrpSpPr>
            <p:nvPr/>
          </p:nvGrpSpPr>
          <p:grpSpPr>
            <a:xfrm rot="0">
              <a:off x="0" y="0"/>
              <a:ext cx="962502" cy="962502"/>
              <a:chOff x="-2540" y="-2540"/>
              <a:chExt cx="6355080" cy="6355080"/>
            </a:xfrm>
          </p:grpSpPr>
          <p:sp>
            <p:nvSpPr>
              <p:cNvPr name="Freeform 6" id="6"/>
              <p:cNvSpPr/>
              <p:nvPr/>
            </p:nvSpPr>
            <p:spPr>
              <a:xfrm>
                <a:off x="-2540" y="-254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sp>
          <p:nvSpPr>
            <p:cNvPr name="TextBox 7" id="7"/>
            <p:cNvSpPr txBox="true"/>
            <p:nvPr/>
          </p:nvSpPr>
          <p:spPr>
            <a:xfrm rot="0">
              <a:off x="96577" y="292570"/>
              <a:ext cx="769348" cy="415462"/>
            </a:xfrm>
            <a:prstGeom prst="rect">
              <a:avLst/>
            </a:prstGeom>
          </p:spPr>
          <p:txBody>
            <a:bodyPr anchor="t" rtlCol="false" tIns="0" lIns="0" bIns="0" rIns="0">
              <a:spAutoFit/>
            </a:bodyPr>
            <a:lstStyle/>
            <a:p>
              <a:pPr algn="ctr">
                <a:lnSpc>
                  <a:spcPts val="2228"/>
                </a:lnSpc>
              </a:pPr>
              <a:r>
                <a:rPr lang="en-US" sz="2251">
                  <a:solidFill>
                    <a:srgbClr val="FFFFFF"/>
                  </a:solidFill>
                  <a:latin typeface="HK Grotesk Light"/>
                </a:rPr>
                <a:t>R|R</a:t>
              </a:r>
            </a:p>
          </p:txBody>
        </p:sp>
      </p:grpSp>
      <p:sp>
        <p:nvSpPr>
          <p:cNvPr name="TextBox 8" id="8"/>
          <p:cNvSpPr txBox="true"/>
          <p:nvPr/>
        </p:nvSpPr>
        <p:spPr>
          <a:xfrm rot="0">
            <a:off x="9712681" y="1653771"/>
            <a:ext cx="5578597" cy="601625"/>
          </a:xfrm>
          <a:prstGeom prst="rect">
            <a:avLst/>
          </a:prstGeom>
        </p:spPr>
        <p:txBody>
          <a:bodyPr anchor="t" rtlCol="false" tIns="0" lIns="0" bIns="0" rIns="0">
            <a:spAutoFit/>
          </a:bodyPr>
          <a:lstStyle/>
          <a:p>
            <a:pPr algn="l" marL="0" indent="0" lvl="0">
              <a:lnSpc>
                <a:spcPts val="4662"/>
              </a:lnSpc>
              <a:spcBef>
                <a:spcPct val="0"/>
              </a:spcBef>
            </a:pPr>
            <a:r>
              <a:rPr lang="en-US" sz="4200" spc="-105" u="sng">
                <a:solidFill>
                  <a:srgbClr val="FFFFFF"/>
                </a:solidFill>
                <a:latin typeface="HK Grotesk Bold Bold"/>
              </a:rPr>
              <a:t>Conclusion &amp; Next Steps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62A25D"/>
        </a:solidFill>
      </p:bgPr>
    </p:bg>
    <p:spTree>
      <p:nvGrpSpPr>
        <p:cNvPr id="1" name=""/>
        <p:cNvGrpSpPr/>
        <p:nvPr/>
      </p:nvGrpSpPr>
      <p:grpSpPr>
        <a:xfrm>
          <a:off x="0" y="0"/>
          <a:ext cx="0" cy="0"/>
          <a:chOff x="0" y="0"/>
          <a:chExt cx="0" cy="0"/>
        </a:xfrm>
      </p:grpSpPr>
      <p:sp>
        <p:nvSpPr>
          <p:cNvPr name="AutoShape 2" id="2"/>
          <p:cNvSpPr/>
          <p:nvPr/>
        </p:nvSpPr>
        <p:spPr>
          <a:xfrm rot="0">
            <a:off x="-85725" y="0"/>
            <a:ext cx="8229600" cy="10287000"/>
          </a:xfrm>
          <a:prstGeom prst="rect">
            <a:avLst/>
          </a:prstGeom>
          <a:solidFill>
            <a:srgbClr val="FFC924"/>
          </a:solidFill>
        </p:spPr>
      </p:sp>
      <p:pic>
        <p:nvPicPr>
          <p:cNvPr name="Picture 3" id="3"/>
          <p:cNvPicPr>
            <a:picLocks noChangeAspect="true"/>
          </p:cNvPicPr>
          <p:nvPr/>
        </p:nvPicPr>
        <p:blipFill>
          <a:blip r:embed="rId2"/>
          <a:srcRect l="0" t="9486" r="0" b="9486"/>
          <a:stretch>
            <a:fillRect/>
          </a:stretch>
        </p:blipFill>
        <p:spPr>
          <a:xfrm flipH="false" flipV="false" rot="0">
            <a:off x="10520961" y="1857281"/>
            <a:ext cx="5407574" cy="6572439"/>
          </a:xfrm>
          <a:prstGeom prst="rect">
            <a:avLst/>
          </a:prstGeom>
        </p:spPr>
      </p:pic>
      <p:sp>
        <p:nvSpPr>
          <p:cNvPr name="TextBox 4" id="4"/>
          <p:cNvSpPr txBox="true"/>
          <p:nvPr/>
        </p:nvSpPr>
        <p:spPr>
          <a:xfrm rot="0">
            <a:off x="479888" y="2123981"/>
            <a:ext cx="8102725" cy="1547970"/>
          </a:xfrm>
          <a:prstGeom prst="rect">
            <a:avLst/>
          </a:prstGeom>
        </p:spPr>
        <p:txBody>
          <a:bodyPr anchor="t" rtlCol="false" tIns="0" lIns="0" bIns="0" rIns="0">
            <a:spAutoFit/>
          </a:bodyPr>
          <a:lstStyle/>
          <a:p>
            <a:pPr>
              <a:lnSpc>
                <a:spcPts val="11519"/>
              </a:lnSpc>
            </a:pPr>
            <a:r>
              <a:rPr lang="en-US" sz="12000" spc="-300">
                <a:solidFill>
                  <a:srgbClr val="FFFFFF"/>
                </a:solidFill>
                <a:latin typeface="HK Grotesk Bold Bold"/>
              </a:rPr>
              <a:t>Thank You.</a:t>
            </a:r>
          </a:p>
        </p:txBody>
      </p:sp>
      <p:grpSp>
        <p:nvGrpSpPr>
          <p:cNvPr name="Group 5" id="5"/>
          <p:cNvGrpSpPr/>
          <p:nvPr/>
        </p:nvGrpSpPr>
        <p:grpSpPr>
          <a:xfrm rot="0">
            <a:off x="16898362" y="8897362"/>
            <a:ext cx="721877" cy="721877"/>
            <a:chOff x="0" y="0"/>
            <a:chExt cx="962502" cy="962502"/>
          </a:xfrm>
        </p:grpSpPr>
        <p:grpSp>
          <p:nvGrpSpPr>
            <p:cNvPr name="Group 6" id="6"/>
            <p:cNvGrpSpPr>
              <a:grpSpLocks noChangeAspect="true"/>
            </p:cNvGrpSpPr>
            <p:nvPr/>
          </p:nvGrpSpPr>
          <p:grpSpPr>
            <a:xfrm rot="0">
              <a:off x="0" y="0"/>
              <a:ext cx="962502" cy="962502"/>
              <a:chOff x="-2540" y="-2540"/>
              <a:chExt cx="6355080" cy="6355080"/>
            </a:xfrm>
          </p:grpSpPr>
          <p:sp>
            <p:nvSpPr>
              <p:cNvPr name="Freeform 7" id="7"/>
              <p:cNvSpPr/>
              <p:nvPr/>
            </p:nvSpPr>
            <p:spPr>
              <a:xfrm>
                <a:off x="-2540" y="-254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sp>
          <p:nvSpPr>
            <p:cNvPr name="TextBox 8" id="8"/>
            <p:cNvSpPr txBox="true"/>
            <p:nvPr/>
          </p:nvSpPr>
          <p:spPr>
            <a:xfrm rot="0">
              <a:off x="96577" y="292570"/>
              <a:ext cx="769348" cy="415462"/>
            </a:xfrm>
            <a:prstGeom prst="rect">
              <a:avLst/>
            </a:prstGeom>
          </p:spPr>
          <p:txBody>
            <a:bodyPr anchor="t" rtlCol="false" tIns="0" lIns="0" bIns="0" rIns="0">
              <a:spAutoFit/>
            </a:bodyPr>
            <a:lstStyle/>
            <a:p>
              <a:pPr algn="ctr">
                <a:lnSpc>
                  <a:spcPts val="2228"/>
                </a:lnSpc>
              </a:pPr>
              <a:r>
                <a:rPr lang="en-US" sz="2251">
                  <a:solidFill>
                    <a:srgbClr val="FFFFFF"/>
                  </a:solidFill>
                  <a:latin typeface="HK Grotesk Light"/>
                </a:rPr>
                <a:t>R|R</a:t>
              </a:r>
            </a:p>
          </p:txBody>
        </p:sp>
      </p:grpSp>
      <p:sp>
        <p:nvSpPr>
          <p:cNvPr name="TextBox 9" id="9"/>
          <p:cNvSpPr txBox="true"/>
          <p:nvPr/>
        </p:nvSpPr>
        <p:spPr>
          <a:xfrm rot="0">
            <a:off x="2541192" y="4256405"/>
            <a:ext cx="3408015"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2"/>
              </a:rPr>
              <a:t>Questions?</a:t>
            </a:r>
          </a:p>
        </p:txBody>
      </p:sp>
      <p:sp>
        <p:nvSpPr>
          <p:cNvPr name="TextBox 10" id="10"/>
          <p:cNvSpPr txBox="true"/>
          <p:nvPr/>
        </p:nvSpPr>
        <p:spPr>
          <a:xfrm rot="0">
            <a:off x="193837" y="5823104"/>
            <a:ext cx="8102725" cy="1780540"/>
          </a:xfrm>
          <a:prstGeom prst="rect">
            <a:avLst/>
          </a:prstGeom>
        </p:spPr>
        <p:txBody>
          <a:bodyPr anchor="t" rtlCol="false" tIns="0" lIns="0" bIns="0" rIns="0">
            <a:spAutoFit/>
          </a:bodyPr>
          <a:lstStyle/>
          <a:p>
            <a:pPr algn="ctr">
              <a:lnSpc>
                <a:spcPts val="4759"/>
              </a:lnSpc>
            </a:pPr>
            <a:r>
              <a:rPr lang="en-US" sz="3400">
                <a:solidFill>
                  <a:srgbClr val="000000"/>
                </a:solidFill>
                <a:latin typeface="Open Sans Light"/>
              </a:rPr>
              <a:t>Email: dataonatangent@gmail.com </a:t>
            </a:r>
          </a:p>
          <a:p>
            <a:pPr algn="ctr">
              <a:lnSpc>
                <a:spcPts val="4759"/>
              </a:lnSpc>
            </a:pPr>
            <a:r>
              <a:rPr lang="en-US" sz="3399">
                <a:solidFill>
                  <a:srgbClr val="000000"/>
                </a:solidFill>
                <a:latin typeface="Open Sans Light"/>
              </a:rPr>
              <a:t>Twitter:  @dataonatangent </a:t>
            </a:r>
          </a:p>
          <a:p>
            <a:pPr algn="ctr">
              <a:lnSpc>
                <a:spcPts val="4759"/>
              </a:lnSpc>
            </a:pPr>
            <a:r>
              <a:rPr lang="en-US" sz="3399">
                <a:solidFill>
                  <a:srgbClr val="000000"/>
                </a:solidFill>
                <a:latin typeface="Open Sans Light"/>
              </a:rPr>
              <a:t>Medium: dataontangent.medium.com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6507" t="0" r="33287" b="27071"/>
          <a:stretch>
            <a:fillRect/>
          </a:stretch>
        </p:blipFill>
        <p:spPr>
          <a:xfrm flipH="false" flipV="false" rot="0">
            <a:off x="11845012" y="-111512"/>
            <a:ext cx="3269285" cy="3958356"/>
          </a:xfrm>
          <a:prstGeom prst="rect">
            <a:avLst/>
          </a:prstGeom>
        </p:spPr>
      </p:pic>
      <p:sp>
        <p:nvSpPr>
          <p:cNvPr name="AutoShape 3" id="3"/>
          <p:cNvSpPr/>
          <p:nvPr/>
        </p:nvSpPr>
        <p:spPr>
          <a:xfrm rot="0">
            <a:off x="14941985" y="3846844"/>
            <a:ext cx="3457527" cy="3291765"/>
          </a:xfrm>
          <a:prstGeom prst="rect">
            <a:avLst/>
          </a:prstGeom>
          <a:solidFill>
            <a:srgbClr val="62A25D"/>
          </a:solidFill>
        </p:spPr>
      </p:sp>
      <p:sp>
        <p:nvSpPr>
          <p:cNvPr name="AutoShape 4" id="4"/>
          <p:cNvSpPr/>
          <p:nvPr/>
        </p:nvSpPr>
        <p:spPr>
          <a:xfrm rot="0">
            <a:off x="9876417" y="7073017"/>
            <a:ext cx="2183240" cy="3357356"/>
          </a:xfrm>
          <a:prstGeom prst="rect">
            <a:avLst/>
          </a:prstGeom>
          <a:solidFill>
            <a:srgbClr val="FFC924"/>
          </a:solidFill>
        </p:spPr>
      </p:sp>
      <p:pic>
        <p:nvPicPr>
          <p:cNvPr name="Picture 5" id="5"/>
          <p:cNvPicPr>
            <a:picLocks noChangeAspect="true"/>
          </p:cNvPicPr>
          <p:nvPr/>
        </p:nvPicPr>
        <p:blipFill>
          <a:blip r:embed="rId3"/>
          <a:srcRect l="25179" t="0" r="3840" b="0"/>
          <a:stretch>
            <a:fillRect/>
          </a:stretch>
        </p:blipFill>
        <p:spPr>
          <a:xfrm flipH="false" flipV="false" rot="0">
            <a:off x="11940594" y="3846844"/>
            <a:ext cx="3173703" cy="6583529"/>
          </a:xfrm>
          <a:prstGeom prst="rect">
            <a:avLst/>
          </a:prstGeom>
        </p:spPr>
      </p:pic>
      <p:pic>
        <p:nvPicPr>
          <p:cNvPr name="Picture 6" id="6"/>
          <p:cNvPicPr>
            <a:picLocks noChangeAspect="true"/>
          </p:cNvPicPr>
          <p:nvPr/>
        </p:nvPicPr>
        <p:blipFill>
          <a:blip r:embed="rId4"/>
          <a:srcRect l="31870" t="20261" r="32269" b="50880"/>
          <a:stretch>
            <a:fillRect/>
          </a:stretch>
        </p:blipFill>
        <p:spPr>
          <a:xfrm flipH="false" flipV="false" rot="0">
            <a:off x="15114297" y="-111512"/>
            <a:ext cx="3285215" cy="3958356"/>
          </a:xfrm>
          <a:prstGeom prst="rect">
            <a:avLst/>
          </a:prstGeom>
        </p:spPr>
      </p:pic>
      <p:sp>
        <p:nvSpPr>
          <p:cNvPr name="AutoShape 7" id="7"/>
          <p:cNvSpPr/>
          <p:nvPr/>
        </p:nvSpPr>
        <p:spPr>
          <a:xfrm rot="0">
            <a:off x="0" y="7073017"/>
            <a:ext cx="6821584" cy="3213983"/>
          </a:xfrm>
          <a:prstGeom prst="rect">
            <a:avLst/>
          </a:prstGeom>
          <a:solidFill>
            <a:srgbClr val="F6F6F6">
              <a:alpha val="65882"/>
            </a:srgbClr>
          </a:solidFill>
        </p:spPr>
      </p:sp>
      <p:pic>
        <p:nvPicPr>
          <p:cNvPr name="Picture 8" id="8"/>
          <p:cNvPicPr>
            <a:picLocks noChangeAspect="true"/>
          </p:cNvPicPr>
          <p:nvPr/>
        </p:nvPicPr>
        <p:blipFill>
          <a:blip r:embed="rId5"/>
          <a:srcRect l="24471" t="18847" r="22522" b="0"/>
          <a:stretch>
            <a:fillRect/>
          </a:stretch>
        </p:blipFill>
        <p:spPr>
          <a:xfrm flipH="false" flipV="false" rot="0">
            <a:off x="15114297" y="7073017"/>
            <a:ext cx="3285215" cy="3357356"/>
          </a:xfrm>
          <a:prstGeom prst="rect">
            <a:avLst/>
          </a:prstGeom>
        </p:spPr>
      </p:pic>
      <p:pic>
        <p:nvPicPr>
          <p:cNvPr name="Picture 9" id="9"/>
          <p:cNvPicPr>
            <a:picLocks noChangeAspect="true"/>
          </p:cNvPicPr>
          <p:nvPr/>
        </p:nvPicPr>
        <p:blipFill>
          <a:blip r:embed="rId6"/>
          <a:srcRect l="0" t="13052" r="5435" b="15583"/>
          <a:stretch>
            <a:fillRect/>
          </a:stretch>
        </p:blipFill>
        <p:spPr>
          <a:xfrm flipH="false" flipV="false" rot="0">
            <a:off x="6821584" y="6961504"/>
            <a:ext cx="3064358" cy="3468868"/>
          </a:xfrm>
          <a:prstGeom prst="rect">
            <a:avLst/>
          </a:prstGeom>
        </p:spPr>
      </p:pic>
      <p:pic>
        <p:nvPicPr>
          <p:cNvPr name="Picture 10" id="10"/>
          <p:cNvPicPr>
            <a:picLocks noChangeAspect="true"/>
          </p:cNvPicPr>
          <p:nvPr/>
        </p:nvPicPr>
        <p:blipFill>
          <a:blip r:embed="rId7"/>
          <a:srcRect l="0" t="3028" r="1523" b="4829"/>
          <a:stretch>
            <a:fillRect/>
          </a:stretch>
        </p:blipFill>
        <p:spPr>
          <a:xfrm flipH="false" flipV="false" rot="0">
            <a:off x="6821584" y="-111512"/>
            <a:ext cx="5119010" cy="7184529"/>
          </a:xfrm>
          <a:prstGeom prst="rect">
            <a:avLst/>
          </a:prstGeom>
        </p:spPr>
      </p:pic>
      <p:grpSp>
        <p:nvGrpSpPr>
          <p:cNvPr name="Group 11" id="11"/>
          <p:cNvGrpSpPr/>
          <p:nvPr/>
        </p:nvGrpSpPr>
        <p:grpSpPr>
          <a:xfrm rot="0">
            <a:off x="1728950" y="1288500"/>
            <a:ext cx="5092634" cy="5673005"/>
            <a:chOff x="0" y="0"/>
            <a:chExt cx="6790179" cy="7564006"/>
          </a:xfrm>
        </p:grpSpPr>
        <p:sp>
          <p:nvSpPr>
            <p:cNvPr name="TextBox 12" id="12"/>
            <p:cNvSpPr txBox="true"/>
            <p:nvPr/>
          </p:nvSpPr>
          <p:spPr>
            <a:xfrm rot="0">
              <a:off x="0" y="180975"/>
              <a:ext cx="6790179" cy="5925431"/>
            </a:xfrm>
            <a:prstGeom prst="rect">
              <a:avLst/>
            </a:prstGeom>
          </p:spPr>
          <p:txBody>
            <a:bodyPr anchor="t" rtlCol="false" tIns="0" lIns="0" bIns="0" rIns="0">
              <a:spAutoFit/>
            </a:bodyPr>
            <a:lstStyle/>
            <a:p>
              <a:pPr algn="l" marL="0" indent="0" lvl="0">
                <a:lnSpc>
                  <a:spcPts val="8698"/>
                </a:lnSpc>
                <a:spcBef>
                  <a:spcPct val="0"/>
                </a:spcBef>
              </a:pPr>
              <a:r>
                <a:rPr lang="en-US" sz="8786">
                  <a:solidFill>
                    <a:srgbClr val="191769"/>
                  </a:solidFill>
                  <a:latin typeface="HK Grotesk Bold Bold"/>
                </a:rPr>
                <a:t>Ame</a:t>
              </a:r>
              <a:r>
                <a:rPr lang="en-US" sz="8786" u="none">
                  <a:solidFill>
                    <a:srgbClr val="191769"/>
                  </a:solidFill>
                  <a:latin typeface="HK Grotesk Bold Bold"/>
                </a:rPr>
                <a:t>rica the Melting Pot</a:t>
              </a:r>
            </a:p>
          </p:txBody>
        </p:sp>
        <p:sp>
          <p:nvSpPr>
            <p:cNvPr name="TextBox 13" id="13"/>
            <p:cNvSpPr txBox="true"/>
            <p:nvPr/>
          </p:nvSpPr>
          <p:spPr>
            <a:xfrm rot="0">
              <a:off x="116243" y="7075236"/>
              <a:ext cx="926010" cy="488771"/>
            </a:xfrm>
            <a:prstGeom prst="rect">
              <a:avLst/>
            </a:prstGeom>
          </p:spPr>
          <p:txBody>
            <a:bodyPr anchor="t" rtlCol="false" tIns="0" lIns="0" bIns="0" rIns="0">
              <a:spAutoFit/>
            </a:bodyPr>
            <a:lstStyle/>
            <a:p>
              <a:pPr algn="ctr">
                <a:lnSpc>
                  <a:spcPts val="2682"/>
                </a:lnSpc>
              </a:pPr>
            </a:p>
          </p:txBody>
        </p:sp>
      </p:grpSp>
      <p:sp>
        <p:nvSpPr>
          <p:cNvPr name="TextBox 14" id="14"/>
          <p:cNvSpPr txBox="true"/>
          <p:nvPr/>
        </p:nvSpPr>
        <p:spPr>
          <a:xfrm rot="0">
            <a:off x="208002" y="7614349"/>
            <a:ext cx="6405580" cy="2074169"/>
          </a:xfrm>
          <a:prstGeom prst="rect">
            <a:avLst/>
          </a:prstGeom>
        </p:spPr>
        <p:txBody>
          <a:bodyPr anchor="t" rtlCol="false" tIns="0" lIns="0" bIns="0" rIns="0">
            <a:spAutoFit/>
          </a:bodyPr>
          <a:lstStyle/>
          <a:p>
            <a:pPr>
              <a:lnSpc>
                <a:spcPts val="4159"/>
              </a:lnSpc>
            </a:pPr>
            <a:r>
              <a:rPr lang="en-US" sz="2971">
                <a:solidFill>
                  <a:srgbClr val="000000"/>
                </a:solidFill>
                <a:latin typeface="Open Sans Light"/>
              </a:rPr>
              <a:t>The US has long been hailed as the melting pot of the world. Yet, stereotypes are as persistent among Americans as ever.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DF682D"/>
        </a:solidFill>
      </p:bgPr>
    </p:bg>
    <p:spTree>
      <p:nvGrpSpPr>
        <p:cNvPr id="1" name=""/>
        <p:cNvGrpSpPr/>
        <p:nvPr/>
      </p:nvGrpSpPr>
      <p:grpSpPr>
        <a:xfrm>
          <a:off x="0" y="0"/>
          <a:ext cx="0" cy="0"/>
          <a:chOff x="0" y="0"/>
          <a:chExt cx="0" cy="0"/>
        </a:xfrm>
      </p:grpSpPr>
      <p:sp>
        <p:nvSpPr>
          <p:cNvPr name="AutoShape 2" id="2"/>
          <p:cNvSpPr/>
          <p:nvPr/>
        </p:nvSpPr>
        <p:spPr>
          <a:xfrm rot="0">
            <a:off x="0" y="1459183"/>
            <a:ext cx="8765257" cy="8827817"/>
          </a:xfrm>
          <a:prstGeom prst="rect">
            <a:avLst/>
          </a:prstGeom>
          <a:solidFill>
            <a:srgbClr val="FFC924"/>
          </a:solidFill>
        </p:spPr>
      </p:sp>
      <p:grpSp>
        <p:nvGrpSpPr>
          <p:cNvPr name="Group 3" id="3"/>
          <p:cNvGrpSpPr/>
          <p:nvPr/>
        </p:nvGrpSpPr>
        <p:grpSpPr>
          <a:xfrm rot="0">
            <a:off x="677684" y="250679"/>
            <a:ext cx="17610316" cy="3319209"/>
            <a:chOff x="0" y="0"/>
            <a:chExt cx="23480421" cy="4425611"/>
          </a:xfrm>
        </p:grpSpPr>
        <p:sp>
          <p:nvSpPr>
            <p:cNvPr name="TextBox 4" id="4"/>
            <p:cNvSpPr txBox="true"/>
            <p:nvPr/>
          </p:nvSpPr>
          <p:spPr>
            <a:xfrm rot="0">
              <a:off x="0" y="342900"/>
              <a:ext cx="23480421" cy="2838641"/>
            </a:xfrm>
            <a:prstGeom prst="rect">
              <a:avLst/>
            </a:prstGeom>
          </p:spPr>
          <p:txBody>
            <a:bodyPr anchor="t" rtlCol="false" tIns="0" lIns="0" bIns="0" rIns="0">
              <a:spAutoFit/>
            </a:bodyPr>
            <a:lstStyle/>
            <a:p>
              <a:pPr>
                <a:lnSpc>
                  <a:spcPts val="7629"/>
                </a:lnSpc>
              </a:pPr>
              <a:r>
                <a:rPr lang="en-US" sz="9419" spc="-235">
                  <a:solidFill>
                    <a:srgbClr val="FFFFFF"/>
                  </a:solidFill>
                  <a:latin typeface="HK Grotesk Bold Bold"/>
                </a:rPr>
                <a:t>Google As A Reflection of Persistent Biases</a:t>
              </a:r>
            </a:p>
          </p:txBody>
        </p:sp>
        <p:sp>
          <p:nvSpPr>
            <p:cNvPr name="TextBox 5" id="5"/>
            <p:cNvSpPr txBox="true"/>
            <p:nvPr/>
          </p:nvSpPr>
          <p:spPr>
            <a:xfrm rot="0">
              <a:off x="0" y="3977992"/>
              <a:ext cx="18302157" cy="447620"/>
            </a:xfrm>
            <a:prstGeom prst="rect">
              <a:avLst/>
            </a:prstGeom>
          </p:spPr>
          <p:txBody>
            <a:bodyPr anchor="t" rtlCol="false" tIns="0" lIns="0" bIns="0" rIns="0">
              <a:spAutoFit/>
            </a:bodyPr>
            <a:lstStyle/>
            <a:p>
              <a:pPr algn="l">
                <a:lnSpc>
                  <a:spcPts val="2858"/>
                </a:lnSpc>
                <a:spcBef>
                  <a:spcPts val="2144"/>
                </a:spcBef>
              </a:pPr>
            </a:p>
          </p:txBody>
        </p:sp>
      </p:grpSp>
      <p:pic>
        <p:nvPicPr>
          <p:cNvPr name="Picture 6" id="6"/>
          <p:cNvPicPr>
            <a:picLocks noChangeAspect="true"/>
          </p:cNvPicPr>
          <p:nvPr/>
        </p:nvPicPr>
        <p:blipFill>
          <a:blip r:embed="rId2"/>
          <a:srcRect l="0" t="1685" r="0" b="1685"/>
          <a:stretch>
            <a:fillRect/>
          </a:stretch>
        </p:blipFill>
        <p:spPr>
          <a:xfrm flipH="false" flipV="false" rot="0">
            <a:off x="1028700" y="6656398"/>
            <a:ext cx="3212800" cy="2957752"/>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0">
            <a:off x="1061538" y="2989717"/>
            <a:ext cx="3321090" cy="3032300"/>
          </a:xfrm>
          <a:prstGeom prst="rect">
            <a:avLst/>
          </a:prstGeom>
        </p:spPr>
      </p:pic>
      <p:pic>
        <p:nvPicPr>
          <p:cNvPr name="Picture 8" id="8"/>
          <p:cNvPicPr>
            <a:picLocks noChangeAspect="true"/>
          </p:cNvPicPr>
          <p:nvPr/>
        </p:nvPicPr>
        <p:blipFill>
          <a:blip r:embed="rId4"/>
          <a:srcRect l="0" t="0" r="0" b="0"/>
          <a:stretch>
            <a:fillRect/>
          </a:stretch>
        </p:blipFill>
        <p:spPr>
          <a:xfrm flipH="false" flipV="false" rot="0">
            <a:off x="9144000" y="4164331"/>
            <a:ext cx="3029345" cy="4236692"/>
          </a:xfrm>
          <a:prstGeom prst="rect">
            <a:avLst/>
          </a:prstGeom>
        </p:spPr>
      </p:pic>
      <p:pic>
        <p:nvPicPr>
          <p:cNvPr name="Picture 9" id="9"/>
          <p:cNvPicPr>
            <a:picLocks noChangeAspect="true"/>
          </p:cNvPicPr>
          <p:nvPr/>
        </p:nvPicPr>
        <p:blipFill>
          <a:blip r:embed="rId5"/>
          <a:srcRect l="0" t="0" r="0" b="0"/>
          <a:stretch>
            <a:fillRect/>
          </a:stretch>
        </p:blipFill>
        <p:spPr>
          <a:xfrm flipH="false" flipV="false" rot="0">
            <a:off x="5460877" y="4356280"/>
            <a:ext cx="3017100" cy="3852794"/>
          </a:xfrm>
          <a:prstGeom prst="rect">
            <a:avLst/>
          </a:prstGeom>
        </p:spPr>
      </p:pic>
      <p:pic>
        <p:nvPicPr>
          <p:cNvPr name="Picture 10" id="10"/>
          <p:cNvPicPr>
            <a:picLocks noChangeAspect="true"/>
          </p:cNvPicPr>
          <p:nvPr/>
        </p:nvPicPr>
        <p:blipFill>
          <a:blip r:embed="rId6"/>
          <a:srcRect l="0" t="0" r="0" b="0"/>
          <a:stretch>
            <a:fillRect/>
          </a:stretch>
        </p:blipFill>
        <p:spPr>
          <a:xfrm flipH="false" flipV="false" rot="0">
            <a:off x="13453574" y="6543337"/>
            <a:ext cx="3180776" cy="3331473"/>
          </a:xfrm>
          <a:prstGeom prst="rect">
            <a:avLst/>
          </a:prstGeom>
        </p:spPr>
      </p:pic>
      <p:pic>
        <p:nvPicPr>
          <p:cNvPr name="Picture 11" id="11"/>
          <p:cNvPicPr>
            <a:picLocks noChangeAspect="true"/>
          </p:cNvPicPr>
          <p:nvPr/>
        </p:nvPicPr>
        <p:blipFill>
          <a:blip r:embed="rId7"/>
          <a:srcRect l="0" t="0" r="0" b="0"/>
          <a:stretch>
            <a:fillRect/>
          </a:stretch>
        </p:blipFill>
        <p:spPr>
          <a:xfrm flipH="false" flipV="false" rot="0">
            <a:off x="13453574" y="3278346"/>
            <a:ext cx="2950682" cy="3004331"/>
          </a:xfrm>
          <a:prstGeom prst="rect">
            <a:avLst/>
          </a:prstGeom>
        </p:spPr>
      </p:pic>
      <p:sp>
        <p:nvSpPr>
          <p:cNvPr name="TextBox 12" id="12"/>
          <p:cNvSpPr txBox="true"/>
          <p:nvPr/>
        </p:nvSpPr>
        <p:spPr>
          <a:xfrm rot="0">
            <a:off x="9750271" y="1881709"/>
            <a:ext cx="8267872" cy="899108"/>
          </a:xfrm>
          <a:prstGeom prst="rect">
            <a:avLst/>
          </a:prstGeom>
        </p:spPr>
        <p:txBody>
          <a:bodyPr anchor="t" rtlCol="false" tIns="0" lIns="0" bIns="0" rIns="0">
            <a:spAutoFit/>
          </a:bodyPr>
          <a:lstStyle/>
          <a:p>
            <a:pPr algn="ctr">
              <a:lnSpc>
                <a:spcPts val="2417"/>
              </a:lnSpc>
            </a:pPr>
            <a:r>
              <a:rPr lang="en-US" sz="1727">
                <a:solidFill>
                  <a:srgbClr val="000000"/>
                </a:solidFill>
                <a:latin typeface="Open Sans Light"/>
              </a:rPr>
              <a:t>When doing an image search for terms like teacher vs. professor, surgeon vs. nurse, and restaurant owner vs. restaurant worker, we are still faced with the same kind of white male leanings that have been the norm for decades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469BD8"/>
        </a:solidFill>
      </p:bgPr>
    </p:bg>
    <p:spTree>
      <p:nvGrpSpPr>
        <p:cNvPr id="1" name=""/>
        <p:cNvGrpSpPr/>
        <p:nvPr/>
      </p:nvGrpSpPr>
      <p:grpSpPr>
        <a:xfrm>
          <a:off x="0" y="0"/>
          <a:ext cx="0" cy="0"/>
          <a:chOff x="0" y="0"/>
          <a:chExt cx="0" cy="0"/>
        </a:xfrm>
      </p:grpSpPr>
      <p:sp>
        <p:nvSpPr>
          <p:cNvPr name="AutoShape 2" id="2"/>
          <p:cNvSpPr/>
          <p:nvPr/>
        </p:nvSpPr>
        <p:spPr>
          <a:xfrm rot="0">
            <a:off x="1390650" y="1421083"/>
            <a:ext cx="16897350" cy="8865917"/>
          </a:xfrm>
          <a:prstGeom prst="rect">
            <a:avLst/>
          </a:prstGeom>
          <a:solidFill>
            <a:srgbClr val="FDCBDF"/>
          </a:solidFill>
        </p:spPr>
      </p:sp>
      <p:pic>
        <p:nvPicPr>
          <p:cNvPr name="Picture 3" id="3"/>
          <p:cNvPicPr>
            <a:picLocks noChangeAspect="true"/>
          </p:cNvPicPr>
          <p:nvPr/>
        </p:nvPicPr>
        <p:blipFill>
          <a:blip r:embed="rId2"/>
          <a:srcRect l="0" t="0" r="0" b="0"/>
          <a:stretch>
            <a:fillRect/>
          </a:stretch>
        </p:blipFill>
        <p:spPr>
          <a:xfrm flipH="false" flipV="false" rot="0">
            <a:off x="10103574" y="2637686"/>
            <a:ext cx="7155726" cy="6432711"/>
          </a:xfrm>
          <a:prstGeom prst="rect">
            <a:avLst/>
          </a:prstGeom>
        </p:spPr>
      </p:pic>
      <p:grpSp>
        <p:nvGrpSpPr>
          <p:cNvPr name="Group 4" id="4"/>
          <p:cNvGrpSpPr/>
          <p:nvPr/>
        </p:nvGrpSpPr>
        <p:grpSpPr>
          <a:xfrm rot="0">
            <a:off x="2159356" y="3230915"/>
            <a:ext cx="6727469" cy="4922357"/>
            <a:chOff x="0" y="0"/>
            <a:chExt cx="8969959" cy="6563142"/>
          </a:xfrm>
        </p:grpSpPr>
        <p:sp>
          <p:nvSpPr>
            <p:cNvPr name="TextBox 5" id="5"/>
            <p:cNvSpPr txBox="true"/>
            <p:nvPr/>
          </p:nvSpPr>
          <p:spPr>
            <a:xfrm rot="0">
              <a:off x="0" y="266700"/>
              <a:ext cx="8969959" cy="4273399"/>
            </a:xfrm>
            <a:prstGeom prst="rect">
              <a:avLst/>
            </a:prstGeom>
          </p:spPr>
          <p:txBody>
            <a:bodyPr anchor="t" rtlCol="false" tIns="0" lIns="0" bIns="0" rIns="0">
              <a:spAutoFit/>
            </a:bodyPr>
            <a:lstStyle/>
            <a:p>
              <a:pPr algn="l" marL="0" indent="0" lvl="0">
                <a:lnSpc>
                  <a:spcPts val="12212"/>
                </a:lnSpc>
                <a:spcBef>
                  <a:spcPct val="0"/>
                </a:spcBef>
              </a:pPr>
              <a:r>
                <a:rPr lang="en-US" sz="12589" spc="-314">
                  <a:solidFill>
                    <a:srgbClr val="191769"/>
                  </a:solidFill>
                  <a:latin typeface="HK Grotesk Bold Bold"/>
                </a:rPr>
                <a:t>Case Focus</a:t>
              </a:r>
            </a:p>
          </p:txBody>
        </p:sp>
        <p:sp>
          <p:nvSpPr>
            <p:cNvPr name="TextBox 6" id="6"/>
            <p:cNvSpPr txBox="true"/>
            <p:nvPr/>
          </p:nvSpPr>
          <p:spPr>
            <a:xfrm rot="0">
              <a:off x="0" y="5278578"/>
              <a:ext cx="8309559" cy="1284564"/>
            </a:xfrm>
            <a:prstGeom prst="rect">
              <a:avLst/>
            </a:prstGeom>
          </p:spPr>
          <p:txBody>
            <a:bodyPr anchor="t" rtlCol="false" tIns="0" lIns="0" bIns="0" rIns="0">
              <a:spAutoFit/>
            </a:bodyPr>
            <a:lstStyle/>
            <a:p>
              <a:pPr algn="l" marL="0" indent="0" lvl="0">
                <a:lnSpc>
                  <a:spcPts val="2610"/>
                </a:lnSpc>
                <a:spcBef>
                  <a:spcPts val="1957"/>
                </a:spcBef>
              </a:pPr>
              <a:r>
                <a:rPr lang="en-US" sz="1800">
                  <a:solidFill>
                    <a:srgbClr val="191769"/>
                  </a:solidFill>
                  <a:latin typeface="Open Sans 1"/>
                </a:rPr>
                <a:t>A model that predicts whether or not someone works in the tech industry based on features not usually found on a resume.</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62A25D"/>
        </a:solidFill>
      </p:bgPr>
    </p:bg>
    <p:spTree>
      <p:nvGrpSpPr>
        <p:cNvPr id="1" name=""/>
        <p:cNvGrpSpPr/>
        <p:nvPr/>
      </p:nvGrpSpPr>
      <p:grpSpPr>
        <a:xfrm>
          <a:off x="0" y="0"/>
          <a:ext cx="0" cy="0"/>
          <a:chOff x="0" y="0"/>
          <a:chExt cx="0" cy="0"/>
        </a:xfrm>
      </p:grpSpPr>
      <p:sp>
        <p:nvSpPr>
          <p:cNvPr name="AutoShape 2" id="2"/>
          <p:cNvSpPr/>
          <p:nvPr/>
        </p:nvSpPr>
        <p:spPr>
          <a:xfrm rot="0">
            <a:off x="9144000" y="1459183"/>
            <a:ext cx="9144000" cy="8827817"/>
          </a:xfrm>
          <a:prstGeom prst="rect">
            <a:avLst/>
          </a:prstGeom>
          <a:solidFill>
            <a:srgbClr val="FFC924"/>
          </a:solidFill>
        </p:spPr>
      </p:sp>
      <p:grpSp>
        <p:nvGrpSpPr>
          <p:cNvPr name="Group 3" id="3"/>
          <p:cNvGrpSpPr/>
          <p:nvPr/>
        </p:nvGrpSpPr>
        <p:grpSpPr>
          <a:xfrm rot="0">
            <a:off x="9810750" y="710636"/>
            <a:ext cx="7809488" cy="8980224"/>
            <a:chOff x="0" y="0"/>
            <a:chExt cx="10412651" cy="11973632"/>
          </a:xfrm>
        </p:grpSpPr>
        <p:sp>
          <p:nvSpPr>
            <p:cNvPr name="TextBox 4" id="4"/>
            <p:cNvSpPr txBox="true"/>
            <p:nvPr/>
          </p:nvSpPr>
          <p:spPr>
            <a:xfrm rot="0">
              <a:off x="0" y="295275"/>
              <a:ext cx="10412651" cy="6786245"/>
            </a:xfrm>
            <a:prstGeom prst="rect">
              <a:avLst/>
            </a:prstGeom>
          </p:spPr>
          <p:txBody>
            <a:bodyPr anchor="t" rtlCol="false" tIns="0" lIns="0" bIns="0" rIns="0">
              <a:spAutoFit/>
            </a:bodyPr>
            <a:lstStyle/>
            <a:p>
              <a:pPr>
                <a:lnSpc>
                  <a:spcPts val="6480"/>
                </a:lnSpc>
              </a:pPr>
              <a:r>
                <a:rPr lang="en-US" sz="8000" spc="-200">
                  <a:solidFill>
                    <a:srgbClr val="FFFFFF"/>
                  </a:solidFill>
                  <a:latin typeface="HK Grotesk Bold Bold"/>
                </a:rPr>
                <a:t>Pre </a:t>
              </a:r>
            </a:p>
            <a:p>
              <a:pPr>
                <a:lnSpc>
                  <a:spcPts val="6480"/>
                </a:lnSpc>
              </a:pPr>
              <a:r>
                <a:rPr lang="en-US" sz="8000" spc="-200">
                  <a:solidFill>
                    <a:srgbClr val="FFFFFF"/>
                  </a:solidFill>
                  <a:latin typeface="HK Grotesk Bold Bold"/>
                </a:rPr>
                <a:t>Processing: Nearly as Complex as People Themselves</a:t>
              </a:r>
            </a:p>
          </p:txBody>
        </p:sp>
        <p:sp>
          <p:nvSpPr>
            <p:cNvPr name="TextBox 5" id="5"/>
            <p:cNvSpPr txBox="true"/>
            <p:nvPr/>
          </p:nvSpPr>
          <p:spPr>
            <a:xfrm rot="0">
              <a:off x="0" y="7712460"/>
              <a:ext cx="9363250" cy="4261172"/>
            </a:xfrm>
            <a:prstGeom prst="rect">
              <a:avLst/>
            </a:prstGeom>
          </p:spPr>
          <p:txBody>
            <a:bodyPr anchor="t" rtlCol="false" tIns="0" lIns="0" bIns="0" rIns="0">
              <a:spAutoFit/>
            </a:bodyPr>
            <a:lstStyle/>
            <a:p>
              <a:pPr>
                <a:lnSpc>
                  <a:spcPts val="2609"/>
                </a:lnSpc>
                <a:spcBef>
                  <a:spcPts val="1956"/>
                </a:spcBef>
              </a:pPr>
              <a:r>
                <a:rPr lang="en-US" sz="1800">
                  <a:solidFill>
                    <a:srgbClr val="191769"/>
                  </a:solidFill>
                  <a:latin typeface="Open Sans 1"/>
                </a:rPr>
                <a:t>In order to run a predictive test, I need to use data that contained job title information as well as other demographic data. OkCupid, a popular dating website collects exactly this type of information.  </a:t>
              </a:r>
            </a:p>
            <a:p>
              <a:pPr algn="l" marL="0" indent="0" lvl="0">
                <a:lnSpc>
                  <a:spcPts val="2610"/>
                </a:lnSpc>
                <a:spcBef>
                  <a:spcPts val="1957"/>
                </a:spcBef>
              </a:pPr>
              <a:r>
                <a:rPr lang="en-US" sz="1799">
                  <a:solidFill>
                    <a:srgbClr val="191769"/>
                  </a:solidFill>
                  <a:latin typeface="Open Sans 1"/>
                </a:rPr>
                <a:t>However, users are not required to fill out the vast majority of questions and have a plethora of ways to answer when they do choose to. This meant that in order to prepare the data each feature needed to be re-engineered for modeling. The result was a whole host of categorical features, none of which at a glance said much about anything. </a:t>
              </a:r>
            </a:p>
          </p:txBody>
        </p:sp>
      </p:grpSp>
      <p:pic>
        <p:nvPicPr>
          <p:cNvPr name="Picture 6" id="6"/>
          <p:cNvPicPr>
            <a:picLocks noChangeAspect="true"/>
          </p:cNvPicPr>
          <p:nvPr/>
        </p:nvPicPr>
        <p:blipFill>
          <a:blip r:embed="rId2"/>
          <a:srcRect l="0" t="24581" r="0" b="25878"/>
          <a:stretch>
            <a:fillRect/>
          </a:stretch>
        </p:blipFill>
        <p:spPr>
          <a:xfrm flipH="false" flipV="false" rot="0">
            <a:off x="2381250" y="8132703"/>
            <a:ext cx="3577501" cy="1772285"/>
          </a:xfrm>
          <a:prstGeom prst="rect">
            <a:avLst/>
          </a:prstGeom>
        </p:spPr>
      </p:pic>
      <p:pic>
        <p:nvPicPr>
          <p:cNvPr name="Picture 7" id="7"/>
          <p:cNvPicPr>
            <a:picLocks noChangeAspect="true"/>
          </p:cNvPicPr>
          <p:nvPr/>
        </p:nvPicPr>
        <p:blipFill>
          <a:blip r:embed="rId3"/>
          <a:srcRect l="0" t="130" r="0" b="130"/>
          <a:stretch>
            <a:fillRect/>
          </a:stretch>
        </p:blipFill>
        <p:spPr>
          <a:xfrm flipH="false" flipV="false" rot="0">
            <a:off x="804262" y="1459183"/>
            <a:ext cx="7503170" cy="6000688"/>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469BD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589265" y="3372458"/>
            <a:ext cx="6835772" cy="5885842"/>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021493" y="3372458"/>
            <a:ext cx="6772491" cy="5885842"/>
          </a:xfrm>
          <a:prstGeom prst="rect">
            <a:avLst/>
          </a:prstGeom>
        </p:spPr>
      </p:pic>
      <p:grpSp>
        <p:nvGrpSpPr>
          <p:cNvPr name="Group 4" id="4"/>
          <p:cNvGrpSpPr/>
          <p:nvPr/>
        </p:nvGrpSpPr>
        <p:grpSpPr>
          <a:xfrm rot="0">
            <a:off x="-674749" y="-291168"/>
            <a:ext cx="19908941" cy="3209925"/>
            <a:chOff x="0" y="0"/>
            <a:chExt cx="6797605" cy="1095980"/>
          </a:xfrm>
        </p:grpSpPr>
        <p:sp>
          <p:nvSpPr>
            <p:cNvPr name="Freeform 5" id="5"/>
            <p:cNvSpPr/>
            <p:nvPr/>
          </p:nvSpPr>
          <p:spPr>
            <a:xfrm>
              <a:off x="0" y="0"/>
              <a:ext cx="6797605" cy="1095980"/>
            </a:xfrm>
            <a:custGeom>
              <a:avLst/>
              <a:gdLst/>
              <a:ahLst/>
              <a:cxnLst/>
              <a:rect r="r" b="b" t="t" l="l"/>
              <a:pathLst>
                <a:path h="1095980" w="6797605">
                  <a:moveTo>
                    <a:pt x="0" y="0"/>
                  </a:moveTo>
                  <a:lnTo>
                    <a:pt x="6797605" y="0"/>
                  </a:lnTo>
                  <a:lnTo>
                    <a:pt x="6797605" y="1095980"/>
                  </a:lnTo>
                  <a:lnTo>
                    <a:pt x="0" y="1095980"/>
                  </a:lnTo>
                  <a:close/>
                </a:path>
              </a:pathLst>
            </a:custGeom>
            <a:solidFill>
              <a:srgbClr val="DF682D"/>
            </a:solidFill>
          </p:spPr>
        </p:sp>
      </p:grpSp>
      <p:sp>
        <p:nvSpPr>
          <p:cNvPr name="TextBox 6" id="6"/>
          <p:cNvSpPr txBox="true"/>
          <p:nvPr/>
        </p:nvSpPr>
        <p:spPr>
          <a:xfrm rot="0">
            <a:off x="1817865" y="1615143"/>
            <a:ext cx="14652269" cy="1303614"/>
          </a:xfrm>
          <a:prstGeom prst="rect">
            <a:avLst/>
          </a:prstGeom>
        </p:spPr>
        <p:txBody>
          <a:bodyPr anchor="t" rtlCol="false" tIns="0" lIns="0" bIns="0" rIns="0">
            <a:spAutoFit/>
          </a:bodyPr>
          <a:lstStyle/>
          <a:p>
            <a:pPr algn="l" marL="0" indent="0" lvl="0">
              <a:lnSpc>
                <a:spcPts val="2610"/>
              </a:lnSpc>
              <a:spcBef>
                <a:spcPts val="1957"/>
              </a:spcBef>
            </a:pPr>
            <a:r>
              <a:rPr lang="en-US" sz="1800">
                <a:solidFill>
                  <a:srgbClr val="FFFFFF"/>
                </a:solidFill>
                <a:latin typeface="Open Sans 1"/>
              </a:rPr>
              <a:t>Once I began to visualize the data, patterns started to emerge, between those who work in tech and the general population. Here we can see that those who were in tech tend to a bit younger with a shorter range of ages when it comes to women. We see a similar pattern when it comes to height, with those that work in tech seeming to tend to be a bit taller. Notably, this is likely affected by the overall class sizes.</a:t>
            </a:r>
          </a:p>
        </p:txBody>
      </p:sp>
      <p:sp>
        <p:nvSpPr>
          <p:cNvPr name="TextBox 7" id="7"/>
          <p:cNvSpPr txBox="true"/>
          <p:nvPr/>
        </p:nvSpPr>
        <p:spPr>
          <a:xfrm rot="0">
            <a:off x="5545076" y="742175"/>
            <a:ext cx="6207247" cy="601625"/>
          </a:xfrm>
          <a:prstGeom prst="rect">
            <a:avLst/>
          </a:prstGeom>
        </p:spPr>
        <p:txBody>
          <a:bodyPr anchor="t" rtlCol="false" tIns="0" lIns="0" bIns="0" rIns="0">
            <a:spAutoFit/>
          </a:bodyPr>
          <a:lstStyle/>
          <a:p>
            <a:pPr algn="l" marL="0" indent="0" lvl="0">
              <a:lnSpc>
                <a:spcPts val="4662"/>
              </a:lnSpc>
              <a:spcBef>
                <a:spcPct val="0"/>
              </a:spcBef>
            </a:pPr>
            <a:r>
              <a:rPr lang="en-US" sz="4200" spc="-105" u="sng">
                <a:solidFill>
                  <a:srgbClr val="FFFFFF"/>
                </a:solidFill>
                <a:latin typeface="HK Grotesk Bold Bold"/>
              </a:rPr>
              <a:t>Exploratory Data Analysis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DF682D"/>
        </a:solidFill>
      </p:bgPr>
    </p:bg>
    <p:spTree>
      <p:nvGrpSpPr>
        <p:cNvPr id="1" name=""/>
        <p:cNvGrpSpPr/>
        <p:nvPr/>
      </p:nvGrpSpPr>
      <p:grpSpPr>
        <a:xfrm>
          <a:off x="0" y="0"/>
          <a:ext cx="0" cy="0"/>
          <a:chOff x="0" y="0"/>
          <a:chExt cx="0" cy="0"/>
        </a:xfrm>
      </p:grpSpPr>
      <p:sp>
        <p:nvSpPr>
          <p:cNvPr name="AutoShape 2" id="2"/>
          <p:cNvSpPr/>
          <p:nvPr/>
        </p:nvSpPr>
        <p:spPr>
          <a:xfrm rot="0">
            <a:off x="4864388" y="0"/>
            <a:ext cx="4864388" cy="5143500"/>
          </a:xfrm>
          <a:prstGeom prst="rect">
            <a:avLst/>
          </a:prstGeom>
          <a:solidFill>
            <a:srgbClr val="FFC924"/>
          </a:solidFill>
        </p:spPr>
      </p:sp>
      <p:pic>
        <p:nvPicPr>
          <p:cNvPr name="Picture 3" id="3"/>
          <p:cNvPicPr>
            <a:picLocks noChangeAspect="true"/>
          </p:cNvPicPr>
          <p:nvPr/>
        </p:nvPicPr>
        <p:blipFill>
          <a:blip r:embed="rId2"/>
          <a:srcRect l="21455" t="11330" r="22638" b="0"/>
          <a:stretch>
            <a:fillRect/>
          </a:stretch>
        </p:blipFill>
        <p:spPr>
          <a:xfrm flipH="false" flipV="false" rot="0">
            <a:off x="0" y="0"/>
            <a:ext cx="4864388" cy="5143500"/>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10301708" y="824582"/>
            <a:ext cx="7316217" cy="3993964"/>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0">
            <a:off x="10301708" y="5949875"/>
            <a:ext cx="7457324" cy="3530750"/>
          </a:xfrm>
          <a:prstGeom prst="rect">
            <a:avLst/>
          </a:prstGeom>
        </p:spPr>
      </p:pic>
      <p:sp>
        <p:nvSpPr>
          <p:cNvPr name="TextBox 6" id="6"/>
          <p:cNvSpPr txBox="true"/>
          <p:nvPr/>
        </p:nvSpPr>
        <p:spPr>
          <a:xfrm rot="0">
            <a:off x="5410275" y="1988561"/>
            <a:ext cx="3772613" cy="1194953"/>
          </a:xfrm>
          <a:prstGeom prst="rect">
            <a:avLst/>
          </a:prstGeom>
        </p:spPr>
        <p:txBody>
          <a:bodyPr anchor="t" rtlCol="false" tIns="0" lIns="0" bIns="0" rIns="0">
            <a:spAutoFit/>
          </a:bodyPr>
          <a:lstStyle/>
          <a:p>
            <a:pPr algn="ctr" marL="0" indent="0" lvl="0">
              <a:lnSpc>
                <a:spcPts val="4662"/>
              </a:lnSpc>
              <a:spcBef>
                <a:spcPct val="0"/>
              </a:spcBef>
            </a:pPr>
            <a:r>
              <a:rPr lang="en-US" sz="4200" spc="-105">
                <a:solidFill>
                  <a:srgbClr val="191769"/>
                </a:solidFill>
                <a:latin typeface="HK Grotesk Bold Bold"/>
              </a:rPr>
              <a:t>Distribution of Gender</a:t>
            </a:r>
          </a:p>
        </p:txBody>
      </p:sp>
      <p:pic>
        <p:nvPicPr>
          <p:cNvPr name="Picture 7" id="7"/>
          <p:cNvPicPr>
            <a:picLocks noChangeAspect="true"/>
          </p:cNvPicPr>
          <p:nvPr/>
        </p:nvPicPr>
        <p:blipFill>
          <a:blip r:embed="rId5"/>
          <a:srcRect l="0" t="7602" r="6432" b="39766"/>
          <a:stretch>
            <a:fillRect/>
          </a:stretch>
        </p:blipFill>
        <p:spPr>
          <a:xfrm flipH="false" flipV="false" rot="0">
            <a:off x="3632775" y="5143500"/>
            <a:ext cx="6096000" cy="5143500"/>
          </a:xfrm>
          <a:prstGeom prst="rect">
            <a:avLst/>
          </a:prstGeom>
        </p:spPr>
      </p:pic>
      <p:sp>
        <p:nvSpPr>
          <p:cNvPr name="AutoShape 8" id="8"/>
          <p:cNvSpPr/>
          <p:nvPr/>
        </p:nvSpPr>
        <p:spPr>
          <a:xfrm rot="0">
            <a:off x="0" y="5143500"/>
            <a:ext cx="4864388" cy="5143500"/>
          </a:xfrm>
          <a:prstGeom prst="rect">
            <a:avLst/>
          </a:prstGeom>
          <a:solidFill>
            <a:srgbClr val="FDCBDF"/>
          </a:solidFill>
        </p:spPr>
      </p:sp>
      <p:sp>
        <p:nvSpPr>
          <p:cNvPr name="TextBox 9" id="9"/>
          <p:cNvSpPr txBox="true"/>
          <p:nvPr/>
        </p:nvSpPr>
        <p:spPr>
          <a:xfrm rot="0">
            <a:off x="529017" y="7132061"/>
            <a:ext cx="3539653" cy="1194953"/>
          </a:xfrm>
          <a:prstGeom prst="rect">
            <a:avLst/>
          </a:prstGeom>
        </p:spPr>
        <p:txBody>
          <a:bodyPr anchor="t" rtlCol="false" tIns="0" lIns="0" bIns="0" rIns="0">
            <a:spAutoFit/>
          </a:bodyPr>
          <a:lstStyle/>
          <a:p>
            <a:pPr algn="ctr" marL="0" indent="0" lvl="0">
              <a:lnSpc>
                <a:spcPts val="4662"/>
              </a:lnSpc>
              <a:spcBef>
                <a:spcPct val="0"/>
              </a:spcBef>
            </a:pPr>
            <a:r>
              <a:rPr lang="en-US" sz="4200" spc="-105">
                <a:solidFill>
                  <a:srgbClr val="191769"/>
                </a:solidFill>
                <a:latin typeface="HK Grotesk Bold Bold"/>
              </a:rPr>
              <a:t>Distribution of Ethnicity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CBDF"/>
        </a:solidFill>
      </p:bgPr>
    </p:bg>
    <p:spTree>
      <p:nvGrpSpPr>
        <p:cNvPr id="1" name=""/>
        <p:cNvGrpSpPr/>
        <p:nvPr/>
      </p:nvGrpSpPr>
      <p:grpSpPr>
        <a:xfrm>
          <a:off x="0" y="0"/>
          <a:ext cx="0" cy="0"/>
          <a:chOff x="0" y="0"/>
          <a:chExt cx="0" cy="0"/>
        </a:xfrm>
      </p:grpSpPr>
      <p:grpSp>
        <p:nvGrpSpPr>
          <p:cNvPr name="Group 2" id="2"/>
          <p:cNvGrpSpPr/>
          <p:nvPr/>
        </p:nvGrpSpPr>
        <p:grpSpPr>
          <a:xfrm rot="0">
            <a:off x="619319" y="1609919"/>
            <a:ext cx="17135281" cy="8277031"/>
            <a:chOff x="0" y="0"/>
            <a:chExt cx="4287841" cy="2071200"/>
          </a:xfrm>
        </p:grpSpPr>
        <p:sp>
          <p:nvSpPr>
            <p:cNvPr name="Freeform 3" id="3"/>
            <p:cNvSpPr/>
            <p:nvPr/>
          </p:nvSpPr>
          <p:spPr>
            <a:xfrm>
              <a:off x="0" y="0"/>
              <a:ext cx="4287841" cy="2071200"/>
            </a:xfrm>
            <a:custGeom>
              <a:avLst/>
              <a:gdLst/>
              <a:ahLst/>
              <a:cxnLst/>
              <a:rect r="r" b="b" t="t" l="l"/>
              <a:pathLst>
                <a:path h="2071200" w="4287841">
                  <a:moveTo>
                    <a:pt x="0" y="0"/>
                  </a:moveTo>
                  <a:lnTo>
                    <a:pt x="4287841" y="0"/>
                  </a:lnTo>
                  <a:lnTo>
                    <a:pt x="4287841" y="2071200"/>
                  </a:lnTo>
                  <a:lnTo>
                    <a:pt x="0" y="2071200"/>
                  </a:lnTo>
                  <a:close/>
                </a:path>
              </a:pathLst>
            </a:custGeom>
            <a:solidFill>
              <a:srgbClr val="191769"/>
            </a:solidFill>
          </p:spPr>
        </p:sp>
      </p:grpSp>
      <p:pic>
        <p:nvPicPr>
          <p:cNvPr name="Picture 4" id="4"/>
          <p:cNvPicPr>
            <a:picLocks noChangeAspect="true"/>
          </p:cNvPicPr>
          <p:nvPr/>
        </p:nvPicPr>
        <p:blipFill>
          <a:blip r:embed="rId2"/>
          <a:srcRect l="0" t="1992" r="0" b="1992"/>
          <a:stretch>
            <a:fillRect/>
          </a:stretch>
        </p:blipFill>
        <p:spPr>
          <a:xfrm flipH="false" flipV="false" rot="0">
            <a:off x="2256901" y="3338463"/>
            <a:ext cx="13860117" cy="6075615"/>
          </a:xfrm>
          <a:prstGeom prst="rect">
            <a:avLst/>
          </a:prstGeom>
        </p:spPr>
      </p:pic>
      <p:sp>
        <p:nvSpPr>
          <p:cNvPr name="TextBox 5" id="5"/>
          <p:cNvSpPr txBox="true"/>
          <p:nvPr/>
        </p:nvSpPr>
        <p:spPr>
          <a:xfrm rot="0">
            <a:off x="1817865" y="1780476"/>
            <a:ext cx="14652269" cy="972948"/>
          </a:xfrm>
          <a:prstGeom prst="rect">
            <a:avLst/>
          </a:prstGeom>
        </p:spPr>
        <p:txBody>
          <a:bodyPr anchor="t" rtlCol="false" tIns="0" lIns="0" bIns="0" rIns="0">
            <a:spAutoFit/>
          </a:bodyPr>
          <a:lstStyle/>
          <a:p>
            <a:pPr algn="l" marL="0" indent="0" lvl="0">
              <a:lnSpc>
                <a:spcPts val="2610"/>
              </a:lnSpc>
              <a:spcBef>
                <a:spcPts val="1957"/>
              </a:spcBef>
            </a:pPr>
            <a:r>
              <a:rPr lang="en-US" sz="1800">
                <a:solidFill>
                  <a:srgbClr val="FFFFFF"/>
                </a:solidFill>
                <a:latin typeface="Open Sans 1"/>
              </a:rPr>
              <a:t>As previously mentioned, there is a class imbalance in my data but even so, there is an emerging pattern when looking at the charts proportionally. Here we can clearly see that although the non-tech class is bigger the male-to-female ratio is very different. as is the ethnic distribution.</a:t>
            </a:r>
          </a:p>
        </p:txBody>
      </p:sp>
      <p:sp>
        <p:nvSpPr>
          <p:cNvPr name="TextBox 6" id="6"/>
          <p:cNvSpPr txBox="true"/>
          <p:nvPr/>
        </p:nvSpPr>
        <p:spPr>
          <a:xfrm rot="0">
            <a:off x="5545076" y="742175"/>
            <a:ext cx="9159997" cy="601625"/>
          </a:xfrm>
          <a:prstGeom prst="rect">
            <a:avLst/>
          </a:prstGeom>
        </p:spPr>
        <p:txBody>
          <a:bodyPr anchor="t" rtlCol="false" tIns="0" lIns="0" bIns="0" rIns="0">
            <a:spAutoFit/>
          </a:bodyPr>
          <a:lstStyle/>
          <a:p>
            <a:pPr algn="l" marL="0" indent="0" lvl="0">
              <a:lnSpc>
                <a:spcPts val="4662"/>
              </a:lnSpc>
              <a:spcBef>
                <a:spcPct val="0"/>
              </a:spcBef>
            </a:pPr>
            <a:r>
              <a:rPr lang="en-US" sz="4200" spc="-105" u="sng">
                <a:solidFill>
                  <a:srgbClr val="FFFFFF"/>
                </a:solidFill>
                <a:latin typeface="HK Grotesk Bold Bold"/>
              </a:rPr>
              <a:t>Sex and Ethnicity Distribution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62A25D"/>
        </a:solidFill>
      </p:bgPr>
    </p:bg>
    <p:spTree>
      <p:nvGrpSpPr>
        <p:cNvPr id="1" name=""/>
        <p:cNvGrpSpPr/>
        <p:nvPr/>
      </p:nvGrpSpPr>
      <p:grpSpPr>
        <a:xfrm>
          <a:off x="0" y="0"/>
          <a:ext cx="0" cy="0"/>
          <a:chOff x="0" y="0"/>
          <a:chExt cx="0" cy="0"/>
        </a:xfrm>
      </p:grpSpPr>
      <p:grpSp>
        <p:nvGrpSpPr>
          <p:cNvPr name="Group 2" id="2"/>
          <p:cNvGrpSpPr/>
          <p:nvPr/>
        </p:nvGrpSpPr>
        <p:grpSpPr>
          <a:xfrm rot="0">
            <a:off x="619319" y="1609919"/>
            <a:ext cx="17135281" cy="8277031"/>
            <a:chOff x="0" y="0"/>
            <a:chExt cx="4287841" cy="2071200"/>
          </a:xfrm>
        </p:grpSpPr>
        <p:sp>
          <p:nvSpPr>
            <p:cNvPr name="Freeform 3" id="3"/>
            <p:cNvSpPr/>
            <p:nvPr/>
          </p:nvSpPr>
          <p:spPr>
            <a:xfrm>
              <a:off x="0" y="0"/>
              <a:ext cx="4287841" cy="2071200"/>
            </a:xfrm>
            <a:custGeom>
              <a:avLst/>
              <a:gdLst/>
              <a:ahLst/>
              <a:cxnLst/>
              <a:rect r="r" b="b" t="t" l="l"/>
              <a:pathLst>
                <a:path h="2071200" w="4287841">
                  <a:moveTo>
                    <a:pt x="0" y="0"/>
                  </a:moveTo>
                  <a:lnTo>
                    <a:pt x="4287841" y="0"/>
                  </a:lnTo>
                  <a:lnTo>
                    <a:pt x="4287841" y="2071200"/>
                  </a:lnTo>
                  <a:lnTo>
                    <a:pt x="0" y="2071200"/>
                  </a:lnTo>
                  <a:close/>
                </a:path>
              </a:pathLst>
            </a:custGeom>
            <a:solidFill>
              <a:srgbClr val="FFC924"/>
            </a:solidFill>
          </p:spPr>
        </p:sp>
      </p:grpSp>
      <p:pic>
        <p:nvPicPr>
          <p:cNvPr name="Picture 4" id="4"/>
          <p:cNvPicPr>
            <a:picLocks noChangeAspect="true"/>
          </p:cNvPicPr>
          <p:nvPr/>
        </p:nvPicPr>
        <p:blipFill>
          <a:blip r:embed="rId2"/>
          <a:srcRect l="0" t="0" r="0" b="0"/>
          <a:stretch>
            <a:fillRect/>
          </a:stretch>
        </p:blipFill>
        <p:spPr>
          <a:xfrm flipH="false" flipV="false" rot="0">
            <a:off x="2739177" y="3101871"/>
            <a:ext cx="12895566" cy="6369258"/>
          </a:xfrm>
          <a:prstGeom prst="rect">
            <a:avLst/>
          </a:prstGeom>
        </p:spPr>
      </p:pic>
      <p:sp>
        <p:nvSpPr>
          <p:cNvPr name="TextBox 5" id="5"/>
          <p:cNvSpPr txBox="true"/>
          <p:nvPr/>
        </p:nvSpPr>
        <p:spPr>
          <a:xfrm rot="0">
            <a:off x="2046465" y="2002959"/>
            <a:ext cx="14652269" cy="642282"/>
          </a:xfrm>
          <a:prstGeom prst="rect">
            <a:avLst/>
          </a:prstGeom>
        </p:spPr>
        <p:txBody>
          <a:bodyPr anchor="t" rtlCol="false" tIns="0" lIns="0" bIns="0" rIns="0">
            <a:spAutoFit/>
          </a:bodyPr>
          <a:lstStyle/>
          <a:p>
            <a:pPr algn="l" marL="0" indent="0" lvl="0">
              <a:lnSpc>
                <a:spcPts val="2610"/>
              </a:lnSpc>
              <a:spcBef>
                <a:spcPts val="1957"/>
              </a:spcBef>
            </a:pPr>
            <a:r>
              <a:rPr lang="en-US" sz="1800">
                <a:solidFill>
                  <a:srgbClr val="191769"/>
                </a:solidFill>
                <a:latin typeface="Open Sans 1"/>
              </a:rPr>
              <a:t>Between body type and orientation, the pattern is decidedly less pronounced but still marked between the two classes. Though both of those features also had a class imbalance which may be skewing the graph a bit.</a:t>
            </a:r>
          </a:p>
        </p:txBody>
      </p:sp>
      <p:sp>
        <p:nvSpPr>
          <p:cNvPr name="TextBox 6" id="6"/>
          <p:cNvSpPr txBox="true"/>
          <p:nvPr/>
        </p:nvSpPr>
        <p:spPr>
          <a:xfrm rot="0">
            <a:off x="3845845" y="742175"/>
            <a:ext cx="11788897" cy="601625"/>
          </a:xfrm>
          <a:prstGeom prst="rect">
            <a:avLst/>
          </a:prstGeom>
        </p:spPr>
        <p:txBody>
          <a:bodyPr anchor="t" rtlCol="false" tIns="0" lIns="0" bIns="0" rIns="0">
            <a:spAutoFit/>
          </a:bodyPr>
          <a:lstStyle/>
          <a:p>
            <a:pPr algn="l" marL="0" indent="0" lvl="0">
              <a:lnSpc>
                <a:spcPts val="4662"/>
              </a:lnSpc>
              <a:spcBef>
                <a:spcPct val="0"/>
              </a:spcBef>
            </a:pPr>
            <a:r>
              <a:rPr lang="en-US" sz="4200" spc="-105" u="sng">
                <a:solidFill>
                  <a:srgbClr val="FFFFFF"/>
                </a:solidFill>
                <a:latin typeface="HK Grotesk Bold Bold"/>
              </a:rPr>
              <a:t>Body Type and Sexual Orientation Distribution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DAEWkYsMFmo</dc:identifier>
  <dcterms:modified xsi:type="dcterms:W3CDTF">2011-08-01T06:04:30Z</dcterms:modified>
  <cp:revision>1</cp:revision>
  <dc:title>Representative Profiles Deck Final</dc:title>
</cp:coreProperties>
</file>